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notesSlides/notesSlide2.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notesSlides/notesSlide3.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notesSlides/notesSlide4.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notesSlides/notesSlide5.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notesSlides/notesSlide6.xml" ContentType="application/vnd.openxmlformats-officedocument.presentationml.notesSlide+xml"/>
  <Override PartName="/ppt/tags/tag13.xml" ContentType="application/vnd.openxmlformats-officedocument.presentationml.tags+xml"/>
  <Override PartName="/ppt/notesSlides/notesSlide7.xml" ContentType="application/vnd.openxmlformats-officedocument.presentationml.notesSlide+xml"/>
  <Override PartName="/ppt/tags/tag14.xml" ContentType="application/vnd.openxmlformats-officedocument.presentationml.tags+xml"/>
  <Override PartName="/ppt/notesSlides/notesSlide8.xml" ContentType="application/vnd.openxmlformats-officedocument.presentationml.notesSlide+xml"/>
  <Override PartName="/ppt/tags/tag15.xml" ContentType="application/vnd.openxmlformats-officedocument.presentationml.tags+xml"/>
  <Override PartName="/ppt/notesSlides/notesSlide9.xml" ContentType="application/vnd.openxmlformats-officedocument.presentationml.notesSlide+xml"/>
  <Override PartName="/ppt/tags/tag16.xml" ContentType="application/vnd.openxmlformats-officedocument.presentationml.tags+xml"/>
  <Override PartName="/ppt/notesSlides/notesSlide10.xml" ContentType="application/vnd.openxmlformats-officedocument.presentationml.notesSlide+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notesSlides/notesSlide11.xml" ContentType="application/vnd.openxmlformats-officedocument.presentationml.notesSlide+xml"/>
  <Override PartName="/ppt/tags/tag24.xml" ContentType="application/vnd.openxmlformats-officedocument.presentationml.tags+xml"/>
  <Override PartName="/ppt/notesSlides/notesSlide12.xml" ContentType="application/vnd.openxmlformats-officedocument.presentationml.notesSlide+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notesSlides/notesSlide13.xml" ContentType="application/vnd.openxmlformats-officedocument.presentationml.notesSlide+xml"/>
  <Override PartName="/ppt/tags/tag28.xml" ContentType="application/vnd.openxmlformats-officedocument.presentationml.tags+xml"/>
  <Override PartName="/ppt/tags/tag29.xml" ContentType="application/vnd.openxmlformats-officedocument.presentationml.tags+xml"/>
  <Override PartName="/ppt/notesSlides/notesSlide14.xml" ContentType="application/vnd.openxmlformats-officedocument.presentationml.notesSlide+xml"/>
  <Override PartName="/ppt/tags/tag30.xml" ContentType="application/vnd.openxmlformats-officedocument.presentationml.tags+xml"/>
  <Override PartName="/ppt/tags/tag31.xml" ContentType="application/vnd.openxmlformats-officedocument.presentationml.tags+xml"/>
  <Override PartName="/ppt/notesSlides/notesSlide15.xml" ContentType="application/vnd.openxmlformats-officedocument.presentationml.notesSlide+xml"/>
  <Override PartName="/ppt/tags/tag32.xml" ContentType="application/vnd.openxmlformats-officedocument.presentationml.tags+xml"/>
  <Override PartName="/ppt/notesSlides/notesSlide16.xml" ContentType="application/vnd.openxmlformats-officedocument.presentationml.notesSlide+xml"/>
  <Override PartName="/ppt/tags/tag33.xml" ContentType="application/vnd.openxmlformats-officedocument.presentationml.tags+xml"/>
  <Override PartName="/ppt/tags/tag34.xml" ContentType="application/vnd.openxmlformats-officedocument.presentationml.tags+xml"/>
  <Override PartName="/ppt/notesSlides/notesSlide17.xml" ContentType="application/vnd.openxmlformats-officedocument.presentationml.notesSlide+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notesSlides/notesSlide18.xml" ContentType="application/vnd.openxmlformats-officedocument.presentationml.notesSlide+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notesSlides/notesSlide19.xml" ContentType="application/vnd.openxmlformats-officedocument.presentationml.notesSlide+xml"/>
  <Override PartName="/ppt/tags/tag42.xml" ContentType="application/vnd.openxmlformats-officedocument.presentationml.tags+xml"/>
  <Override PartName="/ppt/notesSlides/notesSlide20.xml" ContentType="application/vnd.openxmlformats-officedocument.presentationml.notesSlide+xml"/>
  <Override PartName="/ppt/tags/tag43.xml" ContentType="application/vnd.openxmlformats-officedocument.presentationml.tags+xml"/>
  <Override PartName="/ppt/tags/tag44.xml" ContentType="application/vnd.openxmlformats-officedocument.presentationml.tags+xml"/>
  <Override PartName="/ppt/notesSlides/notesSlide21.xml" ContentType="application/vnd.openxmlformats-officedocument.presentationml.notesSlide+xml"/>
  <Override PartName="/ppt/tags/tag45.xml" ContentType="application/vnd.openxmlformats-officedocument.presentationml.tags+xml"/>
  <Override PartName="/ppt/tags/tag46.xml" ContentType="application/vnd.openxmlformats-officedocument.presentationml.tags+xml"/>
  <Override PartName="/ppt/notesSlides/notesSlide22.xml" ContentType="application/vnd.openxmlformats-officedocument.presentationml.notesSlide+xml"/>
  <Override PartName="/ppt/tags/tag47.xml" ContentType="application/vnd.openxmlformats-officedocument.presentationml.tags+xml"/>
  <Override PartName="/ppt/tags/tag48.xml" ContentType="application/vnd.openxmlformats-officedocument.presentationml.tags+xml"/>
  <Override PartName="/ppt/notesSlides/notesSlide23.xml" ContentType="application/vnd.openxmlformats-officedocument.presentationml.notesSlide+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notesSlides/notesSlide24.xml" ContentType="application/vnd.openxmlformats-officedocument.presentationml.notesSlide+xml"/>
  <Override PartName="/ppt/tags/tag52.xml" ContentType="application/vnd.openxmlformats-officedocument.presentationml.tags+xml"/>
  <Override PartName="/ppt/tags/tag53.xml" ContentType="application/vnd.openxmlformats-officedocument.presentationml.tags+xml"/>
  <Override PartName="/ppt/notesSlides/notesSlide25.xml" ContentType="application/vnd.openxmlformats-officedocument.presentationml.notesSlide+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notesSlides/notesSlide26.xml" ContentType="application/vnd.openxmlformats-officedocument.presentationml.notesSlide+xml"/>
  <Override PartName="/ppt/tags/tag57.xml" ContentType="application/vnd.openxmlformats-officedocument.presentationml.tags+xml"/>
  <Override PartName="/ppt/tags/tag58.xml" ContentType="application/vnd.openxmlformats-officedocument.presentationml.tags+xml"/>
  <Override PartName="/ppt/notesSlides/notesSlide27.xml" ContentType="application/vnd.openxmlformats-officedocument.presentationml.notesSlide+xml"/>
  <Override PartName="/ppt/tags/tag59.xml" ContentType="application/vnd.openxmlformats-officedocument.presentationml.tags+xml"/>
  <Override PartName="/ppt/tags/tag60.xml" ContentType="application/vnd.openxmlformats-officedocument.presentationml.tags+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notesMasterIdLst>
    <p:notesMasterId r:id="rId30"/>
  </p:notesMasterIdLst>
  <p:sldIdLst>
    <p:sldId id="258" r:id="rId2"/>
    <p:sldId id="280" r:id="rId3"/>
    <p:sldId id="259" r:id="rId4"/>
    <p:sldId id="267" r:id="rId5"/>
    <p:sldId id="284" r:id="rId6"/>
    <p:sldId id="285" r:id="rId7"/>
    <p:sldId id="287" r:id="rId8"/>
    <p:sldId id="288" r:id="rId9"/>
    <p:sldId id="289" r:id="rId10"/>
    <p:sldId id="294" r:id="rId11"/>
    <p:sldId id="295" r:id="rId12"/>
    <p:sldId id="290" r:id="rId13"/>
    <p:sldId id="273" r:id="rId14"/>
    <p:sldId id="275" r:id="rId15"/>
    <p:sldId id="297" r:id="rId16"/>
    <p:sldId id="291" r:id="rId17"/>
    <p:sldId id="268" r:id="rId18"/>
    <p:sldId id="269" r:id="rId19"/>
    <p:sldId id="293" r:id="rId20"/>
    <p:sldId id="292" r:id="rId21"/>
    <p:sldId id="270" r:id="rId22"/>
    <p:sldId id="283" r:id="rId23"/>
    <p:sldId id="271" r:id="rId24"/>
    <p:sldId id="296" r:id="rId25"/>
    <p:sldId id="274" r:id="rId26"/>
    <p:sldId id="281" r:id="rId27"/>
    <p:sldId id="262" r:id="rId28"/>
    <p:sldId id="263" r:id="rId29"/>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100" autoAdjust="0"/>
    <p:restoredTop sz="96433" autoAdjust="0"/>
  </p:normalViewPr>
  <p:slideViewPr>
    <p:cSldViewPr snapToGrid="0">
      <p:cViewPr varScale="1">
        <p:scale>
          <a:sx n="116" d="100"/>
          <a:sy n="116" d="100"/>
        </p:scale>
        <p:origin x="1326" y="108"/>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77" d="100"/>
          <a:sy n="77" d="100"/>
        </p:scale>
        <p:origin x="2028"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6725"/>
          </a:xfrm>
          <a:prstGeom prst="rect">
            <a:avLst/>
          </a:prstGeom>
        </p:spPr>
        <p:txBody>
          <a:bodyPr vert="horz" lIns="91440" tIns="45720" rIns="91440" bIns="45720" rtlCol="0"/>
          <a:lstStyle>
            <a:lvl1pPr algn="l">
              <a:defRPr sz="1200"/>
            </a:lvl1pPr>
          </a:lstStyle>
          <a:p>
            <a:endParaRPr lang="en-CA" dirty="0"/>
          </a:p>
        </p:txBody>
      </p:sp>
      <p:sp>
        <p:nvSpPr>
          <p:cNvPr id="3" name="Date Placeholder 2"/>
          <p:cNvSpPr>
            <a:spLocks noGrp="1"/>
          </p:cNvSpPr>
          <p:nvPr>
            <p:ph type="dt" idx="1"/>
          </p:nvPr>
        </p:nvSpPr>
        <p:spPr>
          <a:xfrm>
            <a:off x="3970338" y="0"/>
            <a:ext cx="3038475" cy="466725"/>
          </a:xfrm>
          <a:prstGeom prst="rect">
            <a:avLst/>
          </a:prstGeom>
        </p:spPr>
        <p:txBody>
          <a:bodyPr vert="horz" lIns="91440" tIns="45720" rIns="91440" bIns="45720" rtlCol="0"/>
          <a:lstStyle>
            <a:lvl1pPr algn="r">
              <a:defRPr sz="1200"/>
            </a:lvl1pPr>
          </a:lstStyle>
          <a:p>
            <a:fld id="{5522A800-DD84-4FCE-8816-4BB8581A4363}" type="datetimeFigureOut">
              <a:rPr lang="en-CA" smtClean="0"/>
              <a:t>2017-07-13</a:t>
            </a:fld>
            <a:endParaRPr lang="fr-FR" dirty="0"/>
          </a:p>
        </p:txBody>
      </p:sp>
      <p:sp>
        <p:nvSpPr>
          <p:cNvPr id="4" name="Slide Image Placeholder 3"/>
          <p:cNvSpPr>
            <a:spLocks noGrp="1" noRot="1" noChangeAspect="1"/>
          </p:cNvSpPr>
          <p:nvPr>
            <p:ph type="sldImg" idx="2"/>
          </p:nvPr>
        </p:nvSpPr>
        <p:spPr>
          <a:xfrm>
            <a:off x="1414463" y="1162050"/>
            <a:ext cx="4181475" cy="3136900"/>
          </a:xfrm>
          <a:prstGeom prst="rect">
            <a:avLst/>
          </a:prstGeom>
          <a:noFill/>
          <a:ln w="12700">
            <a:solidFill>
              <a:prstClr val="black"/>
            </a:solidFill>
          </a:ln>
        </p:spPr>
        <p:txBody>
          <a:bodyPr vert="horz" lIns="91440" tIns="45720" rIns="91440" bIns="45720" rtlCol="0" anchor="ctr"/>
          <a:lstStyle/>
          <a:p>
            <a:endParaRPr lang="en-CA" dirty="0"/>
          </a:p>
        </p:txBody>
      </p:sp>
      <p:sp>
        <p:nvSpPr>
          <p:cNvPr id="5" name="Notes Placeholder 4"/>
          <p:cNvSpPr>
            <a:spLocks noGrp="1"/>
          </p:cNvSpPr>
          <p:nvPr>
            <p:ph type="body" sz="quarter" idx="3"/>
          </p:nvPr>
        </p:nvSpPr>
        <p:spPr>
          <a:xfrm>
            <a:off x="701675" y="4473575"/>
            <a:ext cx="5607050" cy="366077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8829675"/>
            <a:ext cx="3038475" cy="466725"/>
          </a:xfrm>
          <a:prstGeom prst="rect">
            <a:avLst/>
          </a:prstGeom>
        </p:spPr>
        <p:txBody>
          <a:bodyPr vert="horz" lIns="91440" tIns="45720" rIns="91440" bIns="45720" rtlCol="0" anchor="b"/>
          <a:lstStyle>
            <a:lvl1pPr algn="l">
              <a:defRPr sz="1200"/>
            </a:lvl1pPr>
          </a:lstStyle>
          <a:p>
            <a:endParaRPr lang="en-CA" dirty="0"/>
          </a:p>
        </p:txBody>
      </p:sp>
      <p:sp>
        <p:nvSpPr>
          <p:cNvPr id="7" name="Slide Number Placeholder 6"/>
          <p:cNvSpPr>
            <a:spLocks noGrp="1"/>
          </p:cNvSpPr>
          <p:nvPr>
            <p:ph type="sldNum" sz="quarter" idx="5"/>
          </p:nvPr>
        </p:nvSpPr>
        <p:spPr>
          <a:xfrm>
            <a:off x="3970338" y="8829675"/>
            <a:ext cx="3038475" cy="466725"/>
          </a:xfrm>
          <a:prstGeom prst="rect">
            <a:avLst/>
          </a:prstGeom>
        </p:spPr>
        <p:txBody>
          <a:bodyPr vert="horz" lIns="91440" tIns="45720" rIns="91440" bIns="45720" rtlCol="0" anchor="b"/>
          <a:lstStyle>
            <a:lvl1pPr algn="r">
              <a:defRPr sz="1200"/>
            </a:lvl1pPr>
          </a:lstStyle>
          <a:p>
            <a:fld id="{57D3C5BC-83D1-4917-86B8-971CD95B0C2F}" type="slidenum">
              <a:rPr lang="en-CA" smtClean="0"/>
              <a:t>‹#›</a:t>
            </a:fld>
            <a:endParaRPr lang="fr-FR" dirty="0"/>
          </a:p>
        </p:txBody>
      </p:sp>
    </p:spTree>
    <p:extLst>
      <p:ext uri="{BB962C8B-B14F-4D97-AF65-F5344CB8AC3E}">
        <p14:creationId xmlns:p14="http://schemas.microsoft.com/office/powerpoint/2010/main" val="5911305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CA" dirty="0"/>
          </a:p>
        </p:txBody>
      </p:sp>
      <p:sp>
        <p:nvSpPr>
          <p:cNvPr id="4" name="Espace réservé du numéro de diapositive 3"/>
          <p:cNvSpPr>
            <a:spLocks noGrp="1"/>
          </p:cNvSpPr>
          <p:nvPr>
            <p:ph type="sldNum" sz="quarter" idx="10"/>
          </p:nvPr>
        </p:nvSpPr>
        <p:spPr/>
        <p:txBody>
          <a:bodyPr/>
          <a:lstStyle/>
          <a:p>
            <a:fld id="{57D3C5BC-83D1-4917-86B8-971CD95B0C2F}" type="slidenum">
              <a:rPr lang="en-CA" smtClean="0"/>
              <a:t>1</a:t>
            </a:fld>
            <a:endParaRPr lang="fr-FR" dirty="0"/>
          </a:p>
        </p:txBody>
      </p:sp>
    </p:spTree>
    <p:extLst>
      <p:ext uri="{BB962C8B-B14F-4D97-AF65-F5344CB8AC3E}">
        <p14:creationId xmlns:p14="http://schemas.microsoft.com/office/powerpoint/2010/main" val="22722113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CA" dirty="0"/>
          </a:p>
        </p:txBody>
      </p:sp>
      <p:sp>
        <p:nvSpPr>
          <p:cNvPr id="4" name="Espace réservé du numéro de diapositive 3"/>
          <p:cNvSpPr>
            <a:spLocks noGrp="1"/>
          </p:cNvSpPr>
          <p:nvPr>
            <p:ph type="sldNum" sz="quarter" idx="10"/>
          </p:nvPr>
        </p:nvSpPr>
        <p:spPr/>
        <p:txBody>
          <a:bodyPr/>
          <a:lstStyle/>
          <a:p>
            <a:fld id="{57D3C5BC-83D1-4917-86B8-971CD95B0C2F}" type="slidenum">
              <a:rPr lang="en-CA" smtClean="0"/>
              <a:t>10</a:t>
            </a:fld>
            <a:endParaRPr lang="fr-FR" dirty="0"/>
          </a:p>
        </p:txBody>
      </p:sp>
    </p:spTree>
    <p:extLst>
      <p:ext uri="{BB962C8B-B14F-4D97-AF65-F5344CB8AC3E}">
        <p14:creationId xmlns:p14="http://schemas.microsoft.com/office/powerpoint/2010/main" val="40329528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CA" dirty="0"/>
          </a:p>
        </p:txBody>
      </p:sp>
      <p:sp>
        <p:nvSpPr>
          <p:cNvPr id="4" name="Espace réservé du numéro de diapositive 3"/>
          <p:cNvSpPr>
            <a:spLocks noGrp="1"/>
          </p:cNvSpPr>
          <p:nvPr>
            <p:ph type="sldNum" sz="quarter" idx="10"/>
          </p:nvPr>
        </p:nvSpPr>
        <p:spPr/>
        <p:txBody>
          <a:bodyPr/>
          <a:lstStyle/>
          <a:p>
            <a:fld id="{57D3C5BC-83D1-4917-86B8-971CD95B0C2F}" type="slidenum">
              <a:rPr lang="en-CA" smtClean="0"/>
              <a:t>11</a:t>
            </a:fld>
            <a:endParaRPr lang="fr-FR" dirty="0"/>
          </a:p>
        </p:txBody>
      </p:sp>
    </p:spTree>
    <p:extLst>
      <p:ext uri="{BB962C8B-B14F-4D97-AF65-F5344CB8AC3E}">
        <p14:creationId xmlns:p14="http://schemas.microsoft.com/office/powerpoint/2010/main" val="9087116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CA" dirty="0"/>
          </a:p>
        </p:txBody>
      </p:sp>
      <p:sp>
        <p:nvSpPr>
          <p:cNvPr id="4" name="Espace réservé du numéro de diapositive 3"/>
          <p:cNvSpPr>
            <a:spLocks noGrp="1"/>
          </p:cNvSpPr>
          <p:nvPr>
            <p:ph type="sldNum" sz="quarter" idx="10"/>
          </p:nvPr>
        </p:nvSpPr>
        <p:spPr/>
        <p:txBody>
          <a:bodyPr/>
          <a:lstStyle/>
          <a:p>
            <a:fld id="{57D3C5BC-83D1-4917-86B8-971CD95B0C2F}" type="slidenum">
              <a:rPr lang="en-CA" smtClean="0"/>
              <a:t>12</a:t>
            </a:fld>
            <a:endParaRPr lang="fr-FR" dirty="0"/>
          </a:p>
        </p:txBody>
      </p:sp>
    </p:spTree>
    <p:extLst>
      <p:ext uri="{BB962C8B-B14F-4D97-AF65-F5344CB8AC3E}">
        <p14:creationId xmlns:p14="http://schemas.microsoft.com/office/powerpoint/2010/main" val="42731181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57D3C5BC-83D1-4917-86B8-971CD95B0C2F}" type="slidenum">
              <a:rPr lang="en-CA" smtClean="0"/>
              <a:t>13</a:t>
            </a:fld>
            <a:endParaRPr lang="fr-FR" dirty="0"/>
          </a:p>
        </p:txBody>
      </p:sp>
    </p:spTree>
    <p:extLst>
      <p:ext uri="{BB962C8B-B14F-4D97-AF65-F5344CB8AC3E}">
        <p14:creationId xmlns:p14="http://schemas.microsoft.com/office/powerpoint/2010/main" val="20556991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57D3C5BC-83D1-4917-86B8-971CD95B0C2F}" type="slidenum">
              <a:rPr lang="en-CA" smtClean="0"/>
              <a:t>14</a:t>
            </a:fld>
            <a:endParaRPr lang="fr-FR" dirty="0"/>
          </a:p>
        </p:txBody>
      </p:sp>
    </p:spTree>
    <p:extLst>
      <p:ext uri="{BB962C8B-B14F-4D97-AF65-F5344CB8AC3E}">
        <p14:creationId xmlns:p14="http://schemas.microsoft.com/office/powerpoint/2010/main" val="40978393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CA" dirty="0"/>
          </a:p>
        </p:txBody>
      </p:sp>
      <p:sp>
        <p:nvSpPr>
          <p:cNvPr id="4" name="Espace réservé du numéro de diapositive 3"/>
          <p:cNvSpPr>
            <a:spLocks noGrp="1"/>
          </p:cNvSpPr>
          <p:nvPr>
            <p:ph type="sldNum" sz="quarter" idx="10"/>
          </p:nvPr>
        </p:nvSpPr>
        <p:spPr/>
        <p:txBody>
          <a:bodyPr/>
          <a:lstStyle/>
          <a:p>
            <a:fld id="{57D3C5BC-83D1-4917-86B8-971CD95B0C2F}" type="slidenum">
              <a:rPr lang="en-CA" smtClean="0"/>
              <a:t>15</a:t>
            </a:fld>
            <a:endParaRPr lang="fr-FR" dirty="0"/>
          </a:p>
        </p:txBody>
      </p:sp>
    </p:spTree>
    <p:extLst>
      <p:ext uri="{BB962C8B-B14F-4D97-AF65-F5344CB8AC3E}">
        <p14:creationId xmlns:p14="http://schemas.microsoft.com/office/powerpoint/2010/main" val="4570978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57D3C5BC-83D1-4917-86B8-971CD95B0C2F}" type="slidenum">
              <a:rPr lang="en-CA" smtClean="0"/>
              <a:t>16</a:t>
            </a:fld>
            <a:endParaRPr lang="fr-FR" dirty="0"/>
          </a:p>
        </p:txBody>
      </p:sp>
    </p:spTree>
    <p:extLst>
      <p:ext uri="{BB962C8B-B14F-4D97-AF65-F5344CB8AC3E}">
        <p14:creationId xmlns:p14="http://schemas.microsoft.com/office/powerpoint/2010/main" val="1095108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CA" dirty="0"/>
          </a:p>
        </p:txBody>
      </p:sp>
      <p:sp>
        <p:nvSpPr>
          <p:cNvPr id="4" name="Espace réservé du numéro de diapositive 3"/>
          <p:cNvSpPr>
            <a:spLocks noGrp="1"/>
          </p:cNvSpPr>
          <p:nvPr>
            <p:ph type="sldNum" sz="quarter" idx="10"/>
          </p:nvPr>
        </p:nvSpPr>
        <p:spPr/>
        <p:txBody>
          <a:bodyPr/>
          <a:lstStyle/>
          <a:p>
            <a:fld id="{57D3C5BC-83D1-4917-86B8-971CD95B0C2F}" type="slidenum">
              <a:rPr lang="en-CA" smtClean="0"/>
              <a:t>17</a:t>
            </a:fld>
            <a:endParaRPr lang="fr-FR" dirty="0"/>
          </a:p>
        </p:txBody>
      </p:sp>
    </p:spTree>
    <p:extLst>
      <p:ext uri="{BB962C8B-B14F-4D97-AF65-F5344CB8AC3E}">
        <p14:creationId xmlns:p14="http://schemas.microsoft.com/office/powerpoint/2010/main" val="3941939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CA" dirty="0"/>
          </a:p>
        </p:txBody>
      </p:sp>
      <p:sp>
        <p:nvSpPr>
          <p:cNvPr id="4" name="Espace réservé du numéro de diapositive 3"/>
          <p:cNvSpPr>
            <a:spLocks noGrp="1"/>
          </p:cNvSpPr>
          <p:nvPr>
            <p:ph type="sldNum" sz="quarter" idx="10"/>
          </p:nvPr>
        </p:nvSpPr>
        <p:spPr/>
        <p:txBody>
          <a:bodyPr/>
          <a:lstStyle/>
          <a:p>
            <a:fld id="{57D3C5BC-83D1-4917-86B8-971CD95B0C2F}" type="slidenum">
              <a:rPr lang="en-CA" smtClean="0"/>
              <a:t>18</a:t>
            </a:fld>
            <a:endParaRPr lang="fr-FR" dirty="0"/>
          </a:p>
        </p:txBody>
      </p:sp>
    </p:spTree>
    <p:extLst>
      <p:ext uri="{BB962C8B-B14F-4D97-AF65-F5344CB8AC3E}">
        <p14:creationId xmlns:p14="http://schemas.microsoft.com/office/powerpoint/2010/main" val="26687808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CA" dirty="0"/>
          </a:p>
        </p:txBody>
      </p:sp>
      <p:sp>
        <p:nvSpPr>
          <p:cNvPr id="4" name="Espace réservé du numéro de diapositive 3"/>
          <p:cNvSpPr>
            <a:spLocks noGrp="1"/>
          </p:cNvSpPr>
          <p:nvPr>
            <p:ph type="sldNum" sz="quarter" idx="10"/>
          </p:nvPr>
        </p:nvSpPr>
        <p:spPr/>
        <p:txBody>
          <a:bodyPr/>
          <a:lstStyle/>
          <a:p>
            <a:fld id="{57D3C5BC-83D1-4917-86B8-971CD95B0C2F}" type="slidenum">
              <a:rPr lang="en-CA" smtClean="0"/>
              <a:t>19</a:t>
            </a:fld>
            <a:endParaRPr lang="fr-FR" dirty="0"/>
          </a:p>
        </p:txBody>
      </p:sp>
    </p:spTree>
    <p:extLst>
      <p:ext uri="{BB962C8B-B14F-4D97-AF65-F5344CB8AC3E}">
        <p14:creationId xmlns:p14="http://schemas.microsoft.com/office/powerpoint/2010/main" val="39514778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CA" dirty="0"/>
          </a:p>
        </p:txBody>
      </p:sp>
      <p:sp>
        <p:nvSpPr>
          <p:cNvPr id="4" name="Espace réservé du numéro de diapositive 3"/>
          <p:cNvSpPr>
            <a:spLocks noGrp="1"/>
          </p:cNvSpPr>
          <p:nvPr>
            <p:ph type="sldNum" sz="quarter" idx="10"/>
          </p:nvPr>
        </p:nvSpPr>
        <p:spPr/>
        <p:txBody>
          <a:bodyPr/>
          <a:lstStyle/>
          <a:p>
            <a:fld id="{57D3C5BC-83D1-4917-86B8-971CD95B0C2F}" type="slidenum">
              <a:rPr lang="en-CA" smtClean="0"/>
              <a:t>2</a:t>
            </a:fld>
            <a:endParaRPr lang="fr-FR" dirty="0"/>
          </a:p>
        </p:txBody>
      </p:sp>
    </p:spTree>
    <p:extLst>
      <p:ext uri="{BB962C8B-B14F-4D97-AF65-F5344CB8AC3E}">
        <p14:creationId xmlns:p14="http://schemas.microsoft.com/office/powerpoint/2010/main" val="23938495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CA" dirty="0"/>
          </a:p>
        </p:txBody>
      </p:sp>
      <p:sp>
        <p:nvSpPr>
          <p:cNvPr id="4" name="Espace réservé du numéro de diapositive 3"/>
          <p:cNvSpPr>
            <a:spLocks noGrp="1"/>
          </p:cNvSpPr>
          <p:nvPr>
            <p:ph type="sldNum" sz="quarter" idx="10"/>
          </p:nvPr>
        </p:nvSpPr>
        <p:spPr/>
        <p:txBody>
          <a:bodyPr/>
          <a:lstStyle/>
          <a:p>
            <a:fld id="{57D3C5BC-83D1-4917-86B8-971CD95B0C2F}" type="slidenum">
              <a:rPr lang="en-CA" smtClean="0"/>
              <a:t>20</a:t>
            </a:fld>
            <a:endParaRPr lang="fr-FR" dirty="0"/>
          </a:p>
        </p:txBody>
      </p:sp>
    </p:spTree>
    <p:extLst>
      <p:ext uri="{BB962C8B-B14F-4D97-AF65-F5344CB8AC3E}">
        <p14:creationId xmlns:p14="http://schemas.microsoft.com/office/powerpoint/2010/main" val="65792864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CA" dirty="0"/>
          </a:p>
        </p:txBody>
      </p:sp>
      <p:sp>
        <p:nvSpPr>
          <p:cNvPr id="4" name="Espace réservé du numéro de diapositive 3"/>
          <p:cNvSpPr>
            <a:spLocks noGrp="1"/>
          </p:cNvSpPr>
          <p:nvPr>
            <p:ph type="sldNum" sz="quarter" idx="10"/>
          </p:nvPr>
        </p:nvSpPr>
        <p:spPr/>
        <p:txBody>
          <a:bodyPr/>
          <a:lstStyle/>
          <a:p>
            <a:fld id="{57D3C5BC-83D1-4917-86B8-971CD95B0C2F}" type="slidenum">
              <a:rPr lang="en-CA" smtClean="0"/>
              <a:t>21</a:t>
            </a:fld>
            <a:endParaRPr lang="fr-FR" dirty="0"/>
          </a:p>
        </p:txBody>
      </p:sp>
    </p:spTree>
    <p:extLst>
      <p:ext uri="{BB962C8B-B14F-4D97-AF65-F5344CB8AC3E}">
        <p14:creationId xmlns:p14="http://schemas.microsoft.com/office/powerpoint/2010/main" val="247825648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57D3C5BC-83D1-4917-86B8-971CD95B0C2F}" type="slidenum">
              <a:rPr lang="en-CA" smtClean="0"/>
              <a:t>22</a:t>
            </a:fld>
            <a:endParaRPr lang="fr-FR" dirty="0"/>
          </a:p>
        </p:txBody>
      </p:sp>
    </p:spTree>
    <p:extLst>
      <p:ext uri="{BB962C8B-B14F-4D97-AF65-F5344CB8AC3E}">
        <p14:creationId xmlns:p14="http://schemas.microsoft.com/office/powerpoint/2010/main" val="176814681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noProof="0" dirty="0" smtClean="0"/>
              <a:t>Pour un paiement, il est possible d’inscrire (ou non) la date de valeur du paiement, en plus de la date du document, dans le champ de date d’échéance du paiement. La forme que cela prendra devra faire l’objet de discussions. </a:t>
            </a:r>
            <a:endParaRPr lang="fr-CA" noProof="0" dirty="0"/>
          </a:p>
        </p:txBody>
      </p:sp>
      <p:sp>
        <p:nvSpPr>
          <p:cNvPr id="4" name="Slide Number Placeholder 3"/>
          <p:cNvSpPr>
            <a:spLocks noGrp="1"/>
          </p:cNvSpPr>
          <p:nvPr>
            <p:ph type="sldNum" sz="quarter" idx="10"/>
          </p:nvPr>
        </p:nvSpPr>
        <p:spPr/>
        <p:txBody>
          <a:bodyPr/>
          <a:lstStyle/>
          <a:p>
            <a:fld id="{57D3C5BC-83D1-4917-86B8-971CD95B0C2F}" type="slidenum">
              <a:rPr lang="en-CA" smtClean="0"/>
              <a:t>23</a:t>
            </a:fld>
            <a:endParaRPr lang="fr-FR" dirty="0"/>
          </a:p>
        </p:txBody>
      </p:sp>
    </p:spTree>
    <p:extLst>
      <p:ext uri="{BB962C8B-B14F-4D97-AF65-F5344CB8AC3E}">
        <p14:creationId xmlns:p14="http://schemas.microsoft.com/office/powerpoint/2010/main" val="298445750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CA" dirty="0"/>
          </a:p>
        </p:txBody>
      </p:sp>
      <p:sp>
        <p:nvSpPr>
          <p:cNvPr id="4" name="Espace réservé du numéro de diapositive 3"/>
          <p:cNvSpPr>
            <a:spLocks noGrp="1"/>
          </p:cNvSpPr>
          <p:nvPr>
            <p:ph type="sldNum" sz="quarter" idx="10"/>
          </p:nvPr>
        </p:nvSpPr>
        <p:spPr/>
        <p:txBody>
          <a:bodyPr/>
          <a:lstStyle/>
          <a:p>
            <a:fld id="{57D3C5BC-83D1-4917-86B8-971CD95B0C2F}" type="slidenum">
              <a:rPr lang="en-CA" smtClean="0"/>
              <a:t>24</a:t>
            </a:fld>
            <a:endParaRPr lang="fr-FR" dirty="0"/>
          </a:p>
        </p:txBody>
      </p:sp>
    </p:spTree>
    <p:extLst>
      <p:ext uri="{BB962C8B-B14F-4D97-AF65-F5344CB8AC3E}">
        <p14:creationId xmlns:p14="http://schemas.microsoft.com/office/powerpoint/2010/main" val="225666934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CA" dirty="0"/>
          </a:p>
        </p:txBody>
      </p:sp>
      <p:sp>
        <p:nvSpPr>
          <p:cNvPr id="4" name="Espace réservé du numéro de diapositive 3"/>
          <p:cNvSpPr>
            <a:spLocks noGrp="1"/>
          </p:cNvSpPr>
          <p:nvPr>
            <p:ph type="sldNum" sz="quarter" idx="10"/>
          </p:nvPr>
        </p:nvSpPr>
        <p:spPr/>
        <p:txBody>
          <a:bodyPr/>
          <a:lstStyle/>
          <a:p>
            <a:fld id="{57D3C5BC-83D1-4917-86B8-971CD95B0C2F}" type="slidenum">
              <a:rPr lang="en-CA" smtClean="0"/>
              <a:t>25</a:t>
            </a:fld>
            <a:endParaRPr lang="fr-FR" dirty="0"/>
          </a:p>
        </p:txBody>
      </p:sp>
    </p:spTree>
    <p:extLst>
      <p:ext uri="{BB962C8B-B14F-4D97-AF65-F5344CB8AC3E}">
        <p14:creationId xmlns:p14="http://schemas.microsoft.com/office/powerpoint/2010/main" val="26607457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CA" dirty="0"/>
          </a:p>
        </p:txBody>
      </p:sp>
      <p:sp>
        <p:nvSpPr>
          <p:cNvPr id="4" name="Espace réservé du numéro de diapositive 3"/>
          <p:cNvSpPr>
            <a:spLocks noGrp="1"/>
          </p:cNvSpPr>
          <p:nvPr>
            <p:ph type="sldNum" sz="quarter" idx="10"/>
          </p:nvPr>
        </p:nvSpPr>
        <p:spPr/>
        <p:txBody>
          <a:bodyPr/>
          <a:lstStyle/>
          <a:p>
            <a:fld id="{57D3C5BC-83D1-4917-86B8-971CD95B0C2F}" type="slidenum">
              <a:rPr lang="en-CA" smtClean="0"/>
              <a:t>26</a:t>
            </a:fld>
            <a:endParaRPr lang="fr-FR" dirty="0"/>
          </a:p>
        </p:txBody>
      </p:sp>
    </p:spTree>
    <p:extLst>
      <p:ext uri="{BB962C8B-B14F-4D97-AF65-F5344CB8AC3E}">
        <p14:creationId xmlns:p14="http://schemas.microsoft.com/office/powerpoint/2010/main" val="413117844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CA" dirty="0"/>
          </a:p>
        </p:txBody>
      </p:sp>
      <p:sp>
        <p:nvSpPr>
          <p:cNvPr id="4" name="Espace réservé du numéro de diapositive 3"/>
          <p:cNvSpPr>
            <a:spLocks noGrp="1"/>
          </p:cNvSpPr>
          <p:nvPr>
            <p:ph type="sldNum" sz="quarter" idx="10"/>
          </p:nvPr>
        </p:nvSpPr>
        <p:spPr/>
        <p:txBody>
          <a:bodyPr/>
          <a:lstStyle/>
          <a:p>
            <a:fld id="{57D3C5BC-83D1-4917-86B8-971CD95B0C2F}" type="slidenum">
              <a:rPr lang="en-CA" smtClean="0"/>
              <a:t>27</a:t>
            </a:fld>
            <a:endParaRPr lang="fr-FR" dirty="0"/>
          </a:p>
        </p:txBody>
      </p:sp>
    </p:spTree>
    <p:extLst>
      <p:ext uri="{BB962C8B-B14F-4D97-AF65-F5344CB8AC3E}">
        <p14:creationId xmlns:p14="http://schemas.microsoft.com/office/powerpoint/2010/main" val="354215638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CA" dirty="0"/>
          </a:p>
        </p:txBody>
      </p:sp>
      <p:sp>
        <p:nvSpPr>
          <p:cNvPr id="4" name="Espace réservé du numéro de diapositive 3"/>
          <p:cNvSpPr>
            <a:spLocks noGrp="1"/>
          </p:cNvSpPr>
          <p:nvPr>
            <p:ph type="sldNum" sz="quarter" idx="10"/>
          </p:nvPr>
        </p:nvSpPr>
        <p:spPr/>
        <p:txBody>
          <a:bodyPr/>
          <a:lstStyle/>
          <a:p>
            <a:fld id="{57D3C5BC-83D1-4917-86B8-971CD95B0C2F}" type="slidenum">
              <a:rPr lang="en-CA" smtClean="0"/>
              <a:t>28</a:t>
            </a:fld>
            <a:endParaRPr lang="fr-FR" dirty="0"/>
          </a:p>
        </p:txBody>
      </p:sp>
    </p:spTree>
    <p:extLst>
      <p:ext uri="{BB962C8B-B14F-4D97-AF65-F5344CB8AC3E}">
        <p14:creationId xmlns:p14="http://schemas.microsoft.com/office/powerpoint/2010/main" val="32598297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CA" dirty="0"/>
          </a:p>
        </p:txBody>
      </p:sp>
      <p:sp>
        <p:nvSpPr>
          <p:cNvPr id="4" name="Espace réservé du numéro de diapositive 3"/>
          <p:cNvSpPr>
            <a:spLocks noGrp="1"/>
          </p:cNvSpPr>
          <p:nvPr>
            <p:ph type="sldNum" sz="quarter" idx="10"/>
          </p:nvPr>
        </p:nvSpPr>
        <p:spPr/>
        <p:txBody>
          <a:bodyPr/>
          <a:lstStyle/>
          <a:p>
            <a:fld id="{57D3C5BC-83D1-4917-86B8-971CD95B0C2F}" type="slidenum">
              <a:rPr lang="en-CA" smtClean="0"/>
              <a:t>3</a:t>
            </a:fld>
            <a:endParaRPr lang="fr-FR" dirty="0"/>
          </a:p>
        </p:txBody>
      </p:sp>
    </p:spTree>
    <p:extLst>
      <p:ext uri="{BB962C8B-B14F-4D97-AF65-F5344CB8AC3E}">
        <p14:creationId xmlns:p14="http://schemas.microsoft.com/office/powerpoint/2010/main" val="36222218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CA" dirty="0"/>
          </a:p>
        </p:txBody>
      </p:sp>
      <p:sp>
        <p:nvSpPr>
          <p:cNvPr id="4" name="Espace réservé du numéro de diapositive 3"/>
          <p:cNvSpPr>
            <a:spLocks noGrp="1"/>
          </p:cNvSpPr>
          <p:nvPr>
            <p:ph type="sldNum" sz="quarter" idx="10"/>
          </p:nvPr>
        </p:nvSpPr>
        <p:spPr/>
        <p:txBody>
          <a:bodyPr/>
          <a:lstStyle/>
          <a:p>
            <a:fld id="{57D3C5BC-83D1-4917-86B8-971CD95B0C2F}" type="slidenum">
              <a:rPr lang="en-CA" smtClean="0"/>
              <a:t>4</a:t>
            </a:fld>
            <a:endParaRPr lang="fr-FR" dirty="0"/>
          </a:p>
        </p:txBody>
      </p:sp>
    </p:spTree>
    <p:extLst>
      <p:ext uri="{BB962C8B-B14F-4D97-AF65-F5344CB8AC3E}">
        <p14:creationId xmlns:p14="http://schemas.microsoft.com/office/powerpoint/2010/main" val="12355493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CA" dirty="0"/>
          </a:p>
        </p:txBody>
      </p:sp>
      <p:sp>
        <p:nvSpPr>
          <p:cNvPr id="4" name="Espace réservé du numéro de diapositive 3"/>
          <p:cNvSpPr>
            <a:spLocks noGrp="1"/>
          </p:cNvSpPr>
          <p:nvPr>
            <p:ph type="sldNum" sz="quarter" idx="10"/>
          </p:nvPr>
        </p:nvSpPr>
        <p:spPr/>
        <p:txBody>
          <a:bodyPr/>
          <a:lstStyle/>
          <a:p>
            <a:fld id="{57D3C5BC-83D1-4917-86B8-971CD95B0C2F}" type="slidenum">
              <a:rPr lang="en-CA" smtClean="0"/>
              <a:t>5</a:t>
            </a:fld>
            <a:endParaRPr lang="fr-FR" dirty="0"/>
          </a:p>
        </p:txBody>
      </p:sp>
    </p:spTree>
    <p:extLst>
      <p:ext uri="{BB962C8B-B14F-4D97-AF65-F5344CB8AC3E}">
        <p14:creationId xmlns:p14="http://schemas.microsoft.com/office/powerpoint/2010/main" val="29269010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CA" dirty="0"/>
          </a:p>
        </p:txBody>
      </p:sp>
      <p:sp>
        <p:nvSpPr>
          <p:cNvPr id="4" name="Espace réservé du numéro de diapositive 3"/>
          <p:cNvSpPr>
            <a:spLocks noGrp="1"/>
          </p:cNvSpPr>
          <p:nvPr>
            <p:ph type="sldNum" sz="quarter" idx="10"/>
          </p:nvPr>
        </p:nvSpPr>
        <p:spPr/>
        <p:txBody>
          <a:bodyPr/>
          <a:lstStyle/>
          <a:p>
            <a:fld id="{57D3C5BC-83D1-4917-86B8-971CD95B0C2F}" type="slidenum">
              <a:rPr lang="en-CA" smtClean="0"/>
              <a:t>6</a:t>
            </a:fld>
            <a:endParaRPr lang="fr-FR" dirty="0"/>
          </a:p>
        </p:txBody>
      </p:sp>
    </p:spTree>
    <p:extLst>
      <p:ext uri="{BB962C8B-B14F-4D97-AF65-F5344CB8AC3E}">
        <p14:creationId xmlns:p14="http://schemas.microsoft.com/office/powerpoint/2010/main" val="34244430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CA" dirty="0"/>
          </a:p>
        </p:txBody>
      </p:sp>
      <p:sp>
        <p:nvSpPr>
          <p:cNvPr id="4" name="Espace réservé du numéro de diapositive 3"/>
          <p:cNvSpPr>
            <a:spLocks noGrp="1"/>
          </p:cNvSpPr>
          <p:nvPr>
            <p:ph type="sldNum" sz="quarter" idx="10"/>
          </p:nvPr>
        </p:nvSpPr>
        <p:spPr/>
        <p:txBody>
          <a:bodyPr/>
          <a:lstStyle/>
          <a:p>
            <a:fld id="{57D3C5BC-83D1-4917-86B8-971CD95B0C2F}" type="slidenum">
              <a:rPr lang="en-CA" smtClean="0"/>
              <a:t>7</a:t>
            </a:fld>
            <a:endParaRPr lang="fr-FR" dirty="0"/>
          </a:p>
        </p:txBody>
      </p:sp>
    </p:spTree>
    <p:extLst>
      <p:ext uri="{BB962C8B-B14F-4D97-AF65-F5344CB8AC3E}">
        <p14:creationId xmlns:p14="http://schemas.microsoft.com/office/powerpoint/2010/main" val="148467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CA" dirty="0"/>
          </a:p>
        </p:txBody>
      </p:sp>
      <p:sp>
        <p:nvSpPr>
          <p:cNvPr id="4" name="Espace réservé du numéro de diapositive 3"/>
          <p:cNvSpPr>
            <a:spLocks noGrp="1"/>
          </p:cNvSpPr>
          <p:nvPr>
            <p:ph type="sldNum" sz="quarter" idx="10"/>
          </p:nvPr>
        </p:nvSpPr>
        <p:spPr/>
        <p:txBody>
          <a:bodyPr/>
          <a:lstStyle/>
          <a:p>
            <a:fld id="{57D3C5BC-83D1-4917-86B8-971CD95B0C2F}" type="slidenum">
              <a:rPr lang="en-CA" smtClean="0"/>
              <a:t>8</a:t>
            </a:fld>
            <a:endParaRPr lang="fr-FR" dirty="0"/>
          </a:p>
        </p:txBody>
      </p:sp>
    </p:spTree>
    <p:extLst>
      <p:ext uri="{BB962C8B-B14F-4D97-AF65-F5344CB8AC3E}">
        <p14:creationId xmlns:p14="http://schemas.microsoft.com/office/powerpoint/2010/main" val="32007724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CA" dirty="0"/>
          </a:p>
        </p:txBody>
      </p:sp>
      <p:sp>
        <p:nvSpPr>
          <p:cNvPr id="4" name="Espace réservé du numéro de diapositive 3"/>
          <p:cNvSpPr>
            <a:spLocks noGrp="1"/>
          </p:cNvSpPr>
          <p:nvPr>
            <p:ph type="sldNum" sz="quarter" idx="10"/>
          </p:nvPr>
        </p:nvSpPr>
        <p:spPr/>
        <p:txBody>
          <a:bodyPr/>
          <a:lstStyle/>
          <a:p>
            <a:fld id="{57D3C5BC-83D1-4917-86B8-971CD95B0C2F}" type="slidenum">
              <a:rPr lang="en-CA" smtClean="0"/>
              <a:t>9</a:t>
            </a:fld>
            <a:endParaRPr lang="fr-FR" dirty="0"/>
          </a:p>
        </p:txBody>
      </p:sp>
    </p:spTree>
    <p:extLst>
      <p:ext uri="{BB962C8B-B14F-4D97-AF65-F5344CB8AC3E}">
        <p14:creationId xmlns:p14="http://schemas.microsoft.com/office/powerpoint/2010/main" val="34214827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8.png"/><Relationship Id="rId7"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9.png"/><Relationship Id="rId4" Type="http://schemas.openxmlformats.org/officeDocument/2006/relationships/image" Target="../media/image1.png"/><Relationship Id="rId9" Type="http://schemas.openxmlformats.org/officeDocument/2006/relationships/image" Target="../media/image2.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jp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jp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iapositive de titre">
    <p:spTree>
      <p:nvGrpSpPr>
        <p:cNvPr id="1" name=""/>
        <p:cNvGrpSpPr/>
        <p:nvPr/>
      </p:nvGrpSpPr>
      <p:grpSpPr>
        <a:xfrm>
          <a:off x="0" y="0"/>
          <a:ext cx="0" cy="0"/>
          <a:chOff x="0" y="0"/>
          <a:chExt cx="0" cy="0"/>
        </a:xfrm>
      </p:grpSpPr>
      <p:sp>
        <p:nvSpPr>
          <p:cNvPr id="21" name="Rectangle 20"/>
          <p:cNvSpPr/>
          <p:nvPr/>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pic>
        <p:nvPicPr>
          <p:cNvPr id="2050" name="Picture 2" descr="G:\CD-DC\ISCD-DCSI\MCS (under construction)\C&amp;Tech Services\Corporate_Identity\Corporate ID current (2013 )\CorporateTemplates\Presentations\signature fra.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4184" y="220547"/>
            <a:ext cx="2928937" cy="274637"/>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G:\CD-DC\ISCD-DCSI\MCS (under construction)\C&amp;Tech Services\Corporate_Identity\Corporate ID current (2013 )\CorporateTemplates\Presentations\bottom fra.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831" y="5826933"/>
            <a:ext cx="8686800" cy="231775"/>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3" descr="G:\CD-DC\ISCD-DCSI\MCS (under construction)\C&amp;Tech Services\Corporate_Identity\Corporate ID current (2013 )\CorporateTemplates\Presentations\top ba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8600" y="657225"/>
            <a:ext cx="86868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G:\CD-DC\ISCD-DCSI\MCS (under construction)\C&amp;Tech Services\Corporate_Identity\Corporate ID current (2013 )\CorporateTemplates\Presentations\badge and motto fra.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29744" y="1434523"/>
            <a:ext cx="3108325" cy="4114800"/>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6" descr="G:\CD-DC\ISCD-DCSI\MCS (under construction)\C&amp;Tech Services\Corporate_Identity\Corporate ID current (2013 )\CorporateTemplates\Presentations\wm.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486650" y="6264275"/>
            <a:ext cx="1466850" cy="368300"/>
          </a:xfrm>
          <a:prstGeom prst="rect">
            <a:avLst/>
          </a:prstGeom>
          <a:noFill/>
          <a:extLst>
            <a:ext uri="{909E8E84-426E-40DD-AFC4-6F175D3DCCD1}">
              <a14:hiddenFill xmlns:a14="http://schemas.microsoft.com/office/drawing/2010/main">
                <a:solidFill>
                  <a:srgbClr val="FFFFFF"/>
                </a:solidFill>
              </a14:hiddenFill>
            </a:ext>
          </a:extLst>
        </p:spPr>
      </p:pic>
      <p:sp>
        <p:nvSpPr>
          <p:cNvPr id="22" name="Rectangle 2"/>
          <p:cNvSpPr>
            <a:spLocks noGrp="1" noChangeArrowheads="1"/>
          </p:cNvSpPr>
          <p:nvPr>
            <p:ph type="ctrTitle"/>
          </p:nvPr>
        </p:nvSpPr>
        <p:spPr>
          <a:xfrm>
            <a:off x="755576" y="2204864"/>
            <a:ext cx="4176463" cy="1872208"/>
          </a:xfrm>
          <a:prstGeom prst="rect">
            <a:avLst/>
          </a:prstGeom>
        </p:spPr>
        <p:txBody>
          <a:bodyPr/>
          <a:lstStyle>
            <a:lvl1pPr marL="0" indent="0" algn="l">
              <a:defRPr sz="4400" b="1"/>
            </a:lvl1pPr>
          </a:lstStyle>
          <a:p>
            <a:pPr lvl="0"/>
            <a:r>
              <a:rPr lang="fr-FR" noProof="0" smtClean="0"/>
              <a:t>Modifiez le style du titre</a:t>
            </a:r>
            <a:endParaRPr lang="en-US" noProof="0" dirty="0" smtClean="0"/>
          </a:p>
        </p:txBody>
      </p:sp>
    </p:spTree>
    <p:extLst>
      <p:ext uri="{BB962C8B-B14F-4D97-AF65-F5344CB8AC3E}">
        <p14:creationId xmlns:p14="http://schemas.microsoft.com/office/powerpoint/2010/main" val="40210975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fr-FR" smtClean="0"/>
              <a:t>Modifiez le style du titre</a:t>
            </a:r>
            <a:endParaRPr lang="en-CA"/>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CA"/>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F3E3A8C3-4EE3-4C7D-9649-B0C39143CBD4}" type="datetimeFigureOut">
              <a:rPr lang="en-CA" smtClean="0"/>
              <a:t>2017-07-13</a:t>
            </a:fld>
            <a:endParaRPr lang="en-CA"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CA" dirty="0"/>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B69EC3F8-1EC0-4DA5-A16B-EBFF518C9CB7}" type="slidenum">
              <a:rPr lang="en-CA" smtClean="0"/>
              <a:t>‹#›</a:t>
            </a:fld>
            <a:endParaRPr lang="en-CA" dirty="0"/>
          </a:p>
        </p:txBody>
      </p:sp>
    </p:spTree>
    <p:extLst>
      <p:ext uri="{BB962C8B-B14F-4D97-AF65-F5344CB8AC3E}">
        <p14:creationId xmlns:p14="http://schemas.microsoft.com/office/powerpoint/2010/main" val="16814040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fr-FR" smtClean="0"/>
              <a:t>Modifiez le style du titre</a:t>
            </a:r>
            <a:endParaRPr lang="en-CA"/>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CA"/>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F3E3A8C3-4EE3-4C7D-9649-B0C39143CBD4}" type="datetimeFigureOut">
              <a:rPr lang="en-CA" smtClean="0"/>
              <a:t>2017-07-13</a:t>
            </a:fld>
            <a:endParaRPr lang="en-CA"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CA" dirty="0"/>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B69EC3F8-1EC0-4DA5-A16B-EBFF518C9CB7}" type="slidenum">
              <a:rPr lang="en-CA" smtClean="0"/>
              <a:t>‹#›</a:t>
            </a:fld>
            <a:endParaRPr lang="en-CA" dirty="0"/>
          </a:p>
        </p:txBody>
      </p:sp>
    </p:spTree>
    <p:extLst>
      <p:ext uri="{BB962C8B-B14F-4D97-AF65-F5344CB8AC3E}">
        <p14:creationId xmlns:p14="http://schemas.microsoft.com/office/powerpoint/2010/main" val="270810386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21" name="Rectangle 20"/>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pic>
        <p:nvPicPr>
          <p:cNvPr id="1026" name="Picture 2" descr="G:\CD-DC\ISCD-DCSI\MCS (under construction)\C&amp;Tech Services\Corporate_Identity\Corporate ID current (2013 )\CorporateTemplates\Presentations\signature eng.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24155" y="221095"/>
            <a:ext cx="2928938" cy="274638"/>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G:\CD-DC\ISCD-DCSI\MCS (under construction)\C&amp;Tech Services\Corporate_Identity\Corporate ID current (2013 )\CorporateTemplates\Presentations\bottom eng.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36365" y="5826991"/>
            <a:ext cx="8686800" cy="231775"/>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3" descr="G:\CD-DC\ISCD-DCSI\MCS (under construction)\C&amp;Tech Services\Corporate_Identity\Corporate ID current (2013 )\CorporateTemplates\Presentations\top bar.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228600" y="657225"/>
            <a:ext cx="86868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G:\CD-DC\ISCD-DCSI\MCS (under construction)\C&amp;Tech Services\Corporate_Identity\Corporate ID current (2013 )\CorporateTemplates\Presentations\badge and motto eng.png"/>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5246427" y="1433916"/>
            <a:ext cx="3108325" cy="4114801"/>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6" descr="G:\CD-DC\ISCD-DCSI\MCS (under construction)\C&amp;Tech Services\Corporate_Identity\Corporate ID current (2013 )\CorporateTemplates\Presentations\wm.png"/>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7486650" y="6264275"/>
            <a:ext cx="1466850" cy="368300"/>
          </a:xfrm>
          <a:prstGeom prst="rect">
            <a:avLst/>
          </a:prstGeom>
          <a:noFill/>
          <a:extLst>
            <a:ext uri="{909E8E84-426E-40DD-AFC4-6F175D3DCCD1}">
              <a14:hiddenFill xmlns:a14="http://schemas.microsoft.com/office/drawing/2010/main">
                <a:solidFill>
                  <a:srgbClr val="FFFFFF"/>
                </a:solidFill>
              </a14:hiddenFill>
            </a:ext>
          </a:extLst>
        </p:spPr>
      </p:pic>
      <p:sp>
        <p:nvSpPr>
          <p:cNvPr id="22" name="Rectangle 2"/>
          <p:cNvSpPr>
            <a:spLocks noGrp="1" noChangeArrowheads="1"/>
          </p:cNvSpPr>
          <p:nvPr>
            <p:ph type="ctrTitle"/>
          </p:nvPr>
        </p:nvSpPr>
        <p:spPr>
          <a:xfrm>
            <a:off x="755576" y="2204864"/>
            <a:ext cx="4176463" cy="1872208"/>
          </a:xfrm>
          <a:prstGeom prst="rect">
            <a:avLst/>
          </a:prstGeom>
        </p:spPr>
        <p:txBody>
          <a:bodyPr/>
          <a:lstStyle>
            <a:lvl1pPr marL="0" indent="0" algn="l">
              <a:defRPr sz="4400" b="1"/>
            </a:lvl1pPr>
          </a:lstStyle>
          <a:p>
            <a:pPr lvl="0"/>
            <a:r>
              <a:rPr lang="en-US" noProof="0"/>
              <a:t>Click to edit Master title style</a:t>
            </a:r>
            <a:endParaRPr lang="en-US" noProof="0" dirty="0"/>
          </a:p>
        </p:txBody>
      </p:sp>
      <p:pic>
        <p:nvPicPr>
          <p:cNvPr id="9" name="Picture 2" descr="G:\CD-DC\ISCD-DCSI\MCS (under construction)\C&amp;Tech Services\Corporate_Identity\Corporate ID current (2013 )\CorporateTemplates\Presentations\signature fra.png"/>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224184" y="220547"/>
            <a:ext cx="2928937" cy="274637"/>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G:\CD-DC\ISCD-DCSI\MCS (under construction)\C&amp;Tech Services\Corporate_Identity\Corporate ID current (2013 )\CorporateTemplates\Presentations\badge and motto fra.png"/>
          <p:cNvPicPr>
            <a:picLocks noChangeAspect="1" noChangeArrowheads="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5229744" y="1434523"/>
            <a:ext cx="3108325" cy="411480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4" descr="G:\CD-DC\ISCD-DCSI\MCS (under construction)\C&amp;Tech Services\Corporate_Identity\Corporate ID current (2013 )\CorporateTemplates\Presentations\bottom fra.png"/>
          <p:cNvPicPr>
            <a:picLocks noChangeAspect="1" noChangeArrowheads="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228831" y="5826933"/>
            <a:ext cx="8686800" cy="2317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54851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Slide">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8229600" cy="4525963"/>
          </a:xfrm>
          <a:prstGeom prst="rect">
            <a:avLst/>
          </a:prstGeom>
        </p:spPr>
        <p:txBody>
          <a:bodyPr/>
          <a:lstStyle>
            <a:lvl1pPr>
              <a:defRPr sz="2400"/>
            </a:lvl1pPr>
            <a:lvl2pPr>
              <a:defRPr sz="2000"/>
            </a:lvl2pPr>
            <a:lvl3pPr>
              <a:defRPr sz="18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dirty="0"/>
          </a:p>
        </p:txBody>
      </p:sp>
      <p:sp>
        <p:nvSpPr>
          <p:cNvPr id="23" name="Rectangle 2"/>
          <p:cNvSpPr>
            <a:spLocks noGrp="1" noChangeArrowheads="1"/>
          </p:cNvSpPr>
          <p:nvPr>
            <p:ph type="title"/>
          </p:nvPr>
        </p:nvSpPr>
        <p:spPr bwMode="auto">
          <a:xfrm>
            <a:off x="457200" y="836613"/>
            <a:ext cx="822960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defRPr sz="2800"/>
            </a:lvl1pPr>
          </a:lstStyle>
          <a:p>
            <a:pPr lvl="0"/>
            <a:r>
              <a:rPr lang="en-US"/>
              <a:t>Click to edit Master title style</a:t>
            </a:r>
            <a:endParaRPr lang="en-CA" dirty="0"/>
          </a:p>
        </p:txBody>
      </p:sp>
      <p:sp>
        <p:nvSpPr>
          <p:cNvPr id="24" name="Rectangle 6"/>
          <p:cNvSpPr txBox="1">
            <a:spLocks noChangeArrowheads="1"/>
          </p:cNvSpPr>
          <p:nvPr userDrawn="1"/>
        </p:nvSpPr>
        <p:spPr bwMode="auto">
          <a:xfrm>
            <a:off x="6553200" y="6381750"/>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CA"/>
            </a:defPPr>
            <a:lvl1pPr algn="r" rtl="0" fontAlgn="base">
              <a:spcBef>
                <a:spcPct val="0"/>
              </a:spcBef>
              <a:spcAft>
                <a:spcPct val="0"/>
              </a:spcAft>
              <a:defRPr sz="1100" kern="1200">
                <a:solidFill>
                  <a:schemeClr val="bg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C08ACC6B-761E-44E5-B80B-A19261193283}" type="slidenum">
              <a:rPr kumimoji="0" lang="en-US" sz="1100" b="0" i="0" u="none" strike="noStrike" kern="1200" cap="none" spc="0" normalizeH="0" baseline="0" noProof="0" smtClean="0">
                <a:ln>
                  <a:noFill/>
                </a:ln>
                <a:solidFill>
                  <a:srgbClr val="FFFFFF"/>
                </a:solidFill>
                <a:effectLst/>
                <a:uLnTx/>
                <a:uFillTx/>
                <a:latin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0" lang="fr-FR" sz="1100" b="0" i="0" u="none" strike="noStrike" kern="1200" cap="none" spc="0" normalizeH="0" baseline="0" noProof="0" dirty="0">
              <a:ln>
                <a:noFill/>
              </a:ln>
              <a:solidFill>
                <a:srgbClr val="FFFFFF"/>
              </a:solidFill>
              <a:effectLst/>
              <a:uLnTx/>
              <a:uFillTx/>
              <a:latin typeface="Arial" charset="0"/>
            </a:endParaRPr>
          </a:p>
        </p:txBody>
      </p:sp>
    </p:spTree>
    <p:extLst>
      <p:ext uri="{BB962C8B-B14F-4D97-AF65-F5344CB8AC3E}">
        <p14:creationId xmlns:p14="http://schemas.microsoft.com/office/powerpoint/2010/main" val="206270396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763486"/>
            <a:ext cx="8229600" cy="4362678"/>
          </a:xfrm>
          <a:prstGeom prst="rect">
            <a:avLst/>
          </a:prstGeom>
        </p:spPr>
        <p:txBody>
          <a:bodyPr/>
          <a:lstStyle>
            <a:lvl1pPr>
              <a:defRPr sz="1800"/>
            </a:lvl1pPr>
            <a:lvl2pPr>
              <a:defRPr sz="1500"/>
            </a:lvl2pPr>
            <a:lvl3pPr>
              <a:defRPr sz="135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dirty="0"/>
          </a:p>
        </p:txBody>
      </p:sp>
      <p:sp>
        <p:nvSpPr>
          <p:cNvPr id="23" name="Rectangle 2"/>
          <p:cNvSpPr>
            <a:spLocks noGrp="1" noChangeArrowheads="1"/>
          </p:cNvSpPr>
          <p:nvPr>
            <p:ph type="title"/>
          </p:nvPr>
        </p:nvSpPr>
        <p:spPr bwMode="auto">
          <a:xfrm>
            <a:off x="457200" y="836615"/>
            <a:ext cx="822960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defRPr sz="2400" b="1"/>
            </a:lvl1pPr>
          </a:lstStyle>
          <a:p>
            <a:pPr lvl="0"/>
            <a:r>
              <a:rPr lang="en-US" dirty="0"/>
              <a:t>Click to edit Master title style</a:t>
            </a:r>
            <a:endParaRPr lang="en-CA" dirty="0"/>
          </a:p>
        </p:txBody>
      </p:sp>
    </p:spTree>
    <p:extLst>
      <p:ext uri="{BB962C8B-B14F-4D97-AF65-F5344CB8AC3E}">
        <p14:creationId xmlns:p14="http://schemas.microsoft.com/office/powerpoint/2010/main" val="2807606526"/>
      </p:ext>
    </p:extLst>
  </p:cSld>
  <p:clrMapOvr>
    <a:masterClrMapping/>
  </p:clrMapOvr>
  <p:transition spd="med">
    <p:pull/>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ection Slide">
    <p:spTree>
      <p:nvGrpSpPr>
        <p:cNvPr id="1" name=""/>
        <p:cNvGrpSpPr/>
        <p:nvPr/>
      </p:nvGrpSpPr>
      <p:grpSpPr>
        <a:xfrm>
          <a:off x="0" y="0"/>
          <a:ext cx="0" cy="0"/>
          <a:chOff x="0" y="0"/>
          <a:chExt cx="0" cy="0"/>
        </a:xfrm>
      </p:grpSpPr>
      <p:pic>
        <p:nvPicPr>
          <p:cNvPr id="21" name="Picture 2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385214"/>
            <a:ext cx="9144000" cy="6472786"/>
          </a:xfrm>
          <a:prstGeom prst="rect">
            <a:avLst/>
          </a:prstGeom>
        </p:spPr>
      </p:pic>
      <p:pic>
        <p:nvPicPr>
          <p:cNvPr id="22" name="Picture 2" descr="G:\CD-DC\ISCD-DCSI\MCS (under construction)\C&amp;Tech Services\Corporate_Identity\Corporate ID current (2013 )\CorporateTemplates\Presentations\top bar.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19075" y="238125"/>
            <a:ext cx="86868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p:cNvPicPr>
            <a:picLocks noChangeAspect="1" noChangeArrowheads="1"/>
          </p:cNvPicPr>
          <p:nvPr userDrawn="1"/>
        </p:nvPicPr>
        <p:blipFill>
          <a:blip r:embed="rId4">
            <a:extLst>
              <a:ext uri="{28A0092B-C50C-407E-A947-70E740481C1C}">
                <a14:useLocalDpi xmlns:a14="http://schemas.microsoft.com/office/drawing/2010/main" val="0"/>
              </a:ext>
            </a:extLst>
          </a:blip>
          <a:stretch>
            <a:fillRect/>
          </a:stretch>
        </p:blipFill>
        <p:spPr bwMode="auto">
          <a:xfrm>
            <a:off x="226582" y="6398552"/>
            <a:ext cx="8686800" cy="231647"/>
          </a:xfrm>
          <a:prstGeom prst="rect">
            <a:avLst/>
          </a:prstGeom>
          <a:noFill/>
          <a:extLst>
            <a:ext uri="{909E8E84-426E-40DD-AFC4-6F175D3DCCD1}">
              <a14:hiddenFill xmlns:a14="http://schemas.microsoft.com/office/drawing/2010/main">
                <a:solidFill>
                  <a:srgbClr val="FFFFFF"/>
                </a:solidFill>
              </a14:hiddenFill>
            </a:ext>
          </a:extLst>
        </p:spPr>
      </p:pic>
      <p:sp>
        <p:nvSpPr>
          <p:cNvPr id="25" name="Rectangle 6"/>
          <p:cNvSpPr txBox="1">
            <a:spLocks noChangeArrowheads="1"/>
          </p:cNvSpPr>
          <p:nvPr userDrawn="1"/>
        </p:nvSpPr>
        <p:spPr bwMode="auto">
          <a:xfrm>
            <a:off x="6553200" y="6381750"/>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CA"/>
            </a:defPPr>
            <a:lvl1pPr algn="r" rtl="0" fontAlgn="base">
              <a:spcBef>
                <a:spcPct val="0"/>
              </a:spcBef>
              <a:spcAft>
                <a:spcPct val="0"/>
              </a:spcAft>
              <a:defRPr sz="1100" kern="1200">
                <a:solidFill>
                  <a:schemeClr val="bg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C08ACC6B-761E-44E5-B80B-A19261193283}" type="slidenum">
              <a:rPr kumimoji="0" lang="en-US" sz="1100" b="0" i="0" u="none" strike="noStrike" kern="1200" cap="none" spc="0" normalizeH="0" baseline="0" noProof="0" smtClean="0">
                <a:ln>
                  <a:noFill/>
                </a:ln>
                <a:solidFill>
                  <a:srgbClr val="FFFFFF"/>
                </a:solidFill>
                <a:effectLst/>
                <a:uLnTx/>
                <a:uFillTx/>
                <a:latin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0" lang="fr-FR" sz="1100" b="0" i="0" u="none" strike="noStrike" kern="1200" cap="none" spc="0" normalizeH="0" baseline="0" noProof="0" dirty="0">
              <a:ln>
                <a:noFill/>
              </a:ln>
              <a:solidFill>
                <a:srgbClr val="FFFFFF"/>
              </a:solidFill>
              <a:effectLst/>
              <a:uLnTx/>
              <a:uFillTx/>
              <a:latin typeface="Arial" charset="0"/>
            </a:endParaRPr>
          </a:p>
        </p:txBody>
      </p:sp>
      <p:sp>
        <p:nvSpPr>
          <p:cNvPr id="26" name="Title 1"/>
          <p:cNvSpPr>
            <a:spLocks noGrp="1"/>
          </p:cNvSpPr>
          <p:nvPr>
            <p:ph type="title"/>
          </p:nvPr>
        </p:nvSpPr>
        <p:spPr>
          <a:xfrm>
            <a:off x="685800" y="911225"/>
            <a:ext cx="7772400" cy="631825"/>
          </a:xfrm>
          <a:prstGeom prst="rect">
            <a:avLst/>
          </a:prstGeom>
        </p:spPr>
        <p:txBody>
          <a:bodyPr anchor="t"/>
          <a:lstStyle>
            <a:lvl1pPr algn="ctr">
              <a:defRPr sz="3600" b="1" cap="none">
                <a:latin typeface="Arial" panose="020B0604020202020204" pitchFamily="34" charset="0"/>
                <a:cs typeface="Arial" panose="020B0604020202020204" pitchFamily="34" charset="0"/>
              </a:defRPr>
            </a:lvl1pPr>
          </a:lstStyle>
          <a:p>
            <a:r>
              <a:rPr lang="en-US"/>
              <a:t>Click to edit Master title style</a:t>
            </a:r>
            <a:endParaRPr lang="en-CA" dirty="0"/>
          </a:p>
        </p:txBody>
      </p:sp>
      <p:sp>
        <p:nvSpPr>
          <p:cNvPr id="27" name="Text Placeholder 2"/>
          <p:cNvSpPr>
            <a:spLocks noGrp="1"/>
          </p:cNvSpPr>
          <p:nvPr>
            <p:ph type="body" idx="1"/>
          </p:nvPr>
        </p:nvSpPr>
        <p:spPr>
          <a:xfrm>
            <a:off x="3552825" y="2428875"/>
            <a:ext cx="4905374" cy="3514725"/>
          </a:xfrm>
          <a:prstGeom prst="rect">
            <a:avLst/>
          </a:prstGeom>
        </p:spPr>
        <p:txBody>
          <a:bodyPr anchor="t"/>
          <a:lstStyle>
            <a:lvl1pPr marL="0" indent="0" algn="l">
              <a:buNone/>
              <a:defRPr lang="en-US" sz="3200" baseline="0" dirty="0" smtClean="0">
                <a:solidFill>
                  <a:schemeClr val="bg1">
                    <a:lumMod val="50000"/>
                  </a:schemeClr>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6732964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re et contenu">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8229600" cy="4525963"/>
          </a:xfrm>
          <a:prstGeom prst="rect">
            <a:avLst/>
          </a:prstGeom>
        </p:spPr>
        <p:txBody>
          <a:bodyPr/>
          <a:lstStyle>
            <a:lvl1pPr>
              <a:defRPr sz="2400"/>
            </a:lvl1pPr>
            <a:lvl2pPr>
              <a:defRPr sz="2000"/>
            </a:lvl2pPr>
            <a:lvl3pPr>
              <a:defRPr sz="1800"/>
            </a:lvl3pPr>
            <a:lvl4pPr>
              <a:defRPr sz="1600"/>
            </a:lvl4pPr>
            <a:lvl5pPr>
              <a:defRPr sz="1600"/>
            </a:lvl5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CA" dirty="0"/>
          </a:p>
        </p:txBody>
      </p:sp>
      <p:sp>
        <p:nvSpPr>
          <p:cNvPr id="23" name="Rectangle 2"/>
          <p:cNvSpPr>
            <a:spLocks noGrp="1" noChangeArrowheads="1"/>
          </p:cNvSpPr>
          <p:nvPr>
            <p:ph type="title"/>
          </p:nvPr>
        </p:nvSpPr>
        <p:spPr bwMode="auto">
          <a:xfrm>
            <a:off x="457200" y="836613"/>
            <a:ext cx="822960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defRPr sz="2800"/>
            </a:lvl1pPr>
          </a:lstStyle>
          <a:p>
            <a:pPr lvl="0"/>
            <a:r>
              <a:rPr lang="fr-FR" smtClean="0"/>
              <a:t>Modifiez le style du titre</a:t>
            </a:r>
            <a:endParaRPr lang="en-CA" dirty="0" smtClean="0"/>
          </a:p>
        </p:txBody>
      </p:sp>
      <p:sp>
        <p:nvSpPr>
          <p:cNvPr id="24" name="Rectangle 6"/>
          <p:cNvSpPr txBox="1">
            <a:spLocks noChangeArrowheads="1"/>
          </p:cNvSpPr>
          <p:nvPr/>
        </p:nvSpPr>
        <p:spPr bwMode="auto">
          <a:xfrm>
            <a:off x="6553200" y="6381750"/>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CA"/>
            </a:defPPr>
            <a:lvl1pPr algn="r" rtl="0" fontAlgn="base">
              <a:spcBef>
                <a:spcPct val="0"/>
              </a:spcBef>
              <a:spcAft>
                <a:spcPct val="0"/>
              </a:spcAft>
              <a:defRPr sz="1100" kern="1200">
                <a:solidFill>
                  <a:schemeClr val="bg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C08ACC6B-761E-44E5-B80B-A19261193283}" type="slidenum">
              <a:rPr kumimoji="0" lang="en-US" sz="1100" b="0" i="0" u="none" strike="noStrike" kern="1200" cap="none" spc="0" normalizeH="0" baseline="0" noProof="0" smtClean="0">
                <a:ln>
                  <a:noFill/>
                </a:ln>
                <a:solidFill>
                  <a:srgbClr val="FFFFFF"/>
                </a:solidFill>
                <a:effectLst/>
                <a:uLnTx/>
                <a:uFillTx/>
                <a:latin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0" lang="en-US" sz="1100" b="0" i="0" u="none" strike="noStrike" kern="1200" cap="none" spc="0" normalizeH="0" baseline="0" noProof="0" dirty="0">
              <a:ln>
                <a:noFill/>
              </a:ln>
              <a:solidFill>
                <a:srgbClr val="FFFFFF"/>
              </a:solidFill>
              <a:effectLst/>
              <a:uLnTx/>
              <a:uFillTx/>
              <a:latin typeface="Arial" charset="0"/>
            </a:endParaRPr>
          </a:p>
        </p:txBody>
      </p:sp>
    </p:spTree>
    <p:extLst>
      <p:ext uri="{BB962C8B-B14F-4D97-AF65-F5344CB8AC3E}">
        <p14:creationId xmlns:p14="http://schemas.microsoft.com/office/powerpoint/2010/main" val="28105393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re de section">
    <p:spTree>
      <p:nvGrpSpPr>
        <p:cNvPr id="1" name=""/>
        <p:cNvGrpSpPr/>
        <p:nvPr/>
      </p:nvGrpSpPr>
      <p:grpSpPr>
        <a:xfrm>
          <a:off x="0" y="0"/>
          <a:ext cx="0" cy="0"/>
          <a:chOff x="0" y="0"/>
          <a:chExt cx="0" cy="0"/>
        </a:xfrm>
      </p:grpSpPr>
      <p:pic>
        <p:nvPicPr>
          <p:cNvPr id="21" name="Picture 2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85214"/>
            <a:ext cx="9144000" cy="6472786"/>
          </a:xfrm>
          <a:prstGeom prst="rect">
            <a:avLst/>
          </a:prstGeom>
        </p:spPr>
      </p:pic>
      <p:pic>
        <p:nvPicPr>
          <p:cNvPr id="22" name="Picture 2" descr="G:\CD-DC\ISCD-DCSI\MCS (under construction)\C&amp;Tech Services\Corporate_Identity\Corporate ID current (2013 )\CorporateTemplates\Presentations\top ba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9075" y="238125"/>
            <a:ext cx="86868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G:\CD-DC\ISCD-DCSI\MCS (under construction)\C&amp;Tech Services\Corporate_Identity\Corporate ID current (2013 )\CorporateTemplates\Presentations\bottom fra.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6582" y="6398488"/>
            <a:ext cx="8686800" cy="231775"/>
          </a:xfrm>
          <a:prstGeom prst="rect">
            <a:avLst/>
          </a:prstGeom>
          <a:noFill/>
          <a:extLst>
            <a:ext uri="{909E8E84-426E-40DD-AFC4-6F175D3DCCD1}">
              <a14:hiddenFill xmlns:a14="http://schemas.microsoft.com/office/drawing/2010/main">
                <a:solidFill>
                  <a:srgbClr val="FFFFFF"/>
                </a:solidFill>
              </a14:hiddenFill>
            </a:ext>
          </a:extLst>
        </p:spPr>
      </p:pic>
      <p:sp>
        <p:nvSpPr>
          <p:cNvPr id="25" name="Rectangle 6"/>
          <p:cNvSpPr txBox="1">
            <a:spLocks noChangeArrowheads="1"/>
          </p:cNvSpPr>
          <p:nvPr/>
        </p:nvSpPr>
        <p:spPr bwMode="auto">
          <a:xfrm>
            <a:off x="6553200" y="6381750"/>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CA"/>
            </a:defPPr>
            <a:lvl1pPr algn="r" rtl="0" fontAlgn="base">
              <a:spcBef>
                <a:spcPct val="0"/>
              </a:spcBef>
              <a:spcAft>
                <a:spcPct val="0"/>
              </a:spcAft>
              <a:defRPr sz="1100" kern="1200">
                <a:solidFill>
                  <a:schemeClr val="bg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C08ACC6B-761E-44E5-B80B-A19261193283}" type="slidenum">
              <a:rPr kumimoji="0" lang="en-US" sz="1100" b="0" i="0" u="none" strike="noStrike" kern="1200" cap="none" spc="0" normalizeH="0" baseline="0" noProof="0" smtClean="0">
                <a:ln>
                  <a:noFill/>
                </a:ln>
                <a:solidFill>
                  <a:srgbClr val="FFFFFF"/>
                </a:solidFill>
                <a:effectLst/>
                <a:uLnTx/>
                <a:uFillTx/>
                <a:latin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0" lang="en-US" sz="1100" b="0" i="0" u="none" strike="noStrike" kern="1200" cap="none" spc="0" normalizeH="0" baseline="0" noProof="0" dirty="0">
              <a:ln>
                <a:noFill/>
              </a:ln>
              <a:solidFill>
                <a:srgbClr val="FFFFFF"/>
              </a:solidFill>
              <a:effectLst/>
              <a:uLnTx/>
              <a:uFillTx/>
              <a:latin typeface="Arial" charset="0"/>
            </a:endParaRPr>
          </a:p>
        </p:txBody>
      </p:sp>
      <p:sp>
        <p:nvSpPr>
          <p:cNvPr id="26" name="Title 1"/>
          <p:cNvSpPr>
            <a:spLocks noGrp="1"/>
          </p:cNvSpPr>
          <p:nvPr>
            <p:ph type="title"/>
          </p:nvPr>
        </p:nvSpPr>
        <p:spPr>
          <a:xfrm>
            <a:off x="685800" y="911225"/>
            <a:ext cx="7772400" cy="631825"/>
          </a:xfrm>
          <a:prstGeom prst="rect">
            <a:avLst/>
          </a:prstGeom>
        </p:spPr>
        <p:txBody>
          <a:bodyPr anchor="t"/>
          <a:lstStyle>
            <a:lvl1pPr algn="ctr">
              <a:defRPr sz="3600" b="1" cap="none">
                <a:latin typeface="Arial" panose="020B0604020202020204" pitchFamily="34" charset="0"/>
                <a:cs typeface="Arial" panose="020B0604020202020204" pitchFamily="34" charset="0"/>
              </a:defRPr>
            </a:lvl1pPr>
          </a:lstStyle>
          <a:p>
            <a:r>
              <a:rPr lang="fr-FR" smtClean="0"/>
              <a:t>Modifiez le style du titre</a:t>
            </a:r>
            <a:endParaRPr lang="en-CA" dirty="0"/>
          </a:p>
        </p:txBody>
      </p:sp>
      <p:sp>
        <p:nvSpPr>
          <p:cNvPr id="27" name="Text Placeholder 2"/>
          <p:cNvSpPr>
            <a:spLocks noGrp="1"/>
          </p:cNvSpPr>
          <p:nvPr>
            <p:ph type="body" idx="1"/>
          </p:nvPr>
        </p:nvSpPr>
        <p:spPr>
          <a:xfrm>
            <a:off x="3552825" y="2428875"/>
            <a:ext cx="4905374" cy="3514725"/>
          </a:xfrm>
          <a:prstGeom prst="rect">
            <a:avLst/>
          </a:prstGeom>
        </p:spPr>
        <p:txBody>
          <a:bodyPr anchor="t"/>
          <a:lstStyle>
            <a:lvl1pPr marL="0" indent="0" algn="l">
              <a:buNone/>
              <a:defRPr lang="en-US" sz="3200" baseline="0" dirty="0" smtClean="0">
                <a:solidFill>
                  <a:schemeClr val="bg1">
                    <a:lumMod val="50000"/>
                  </a:schemeClr>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smtClean="0"/>
              <a:t>Modifiez les styles du texte du masque</a:t>
            </a:r>
          </a:p>
        </p:txBody>
      </p:sp>
    </p:spTree>
    <p:extLst>
      <p:ext uri="{BB962C8B-B14F-4D97-AF65-F5344CB8AC3E}">
        <p14:creationId xmlns:p14="http://schemas.microsoft.com/office/powerpoint/2010/main" val="34621237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fr-FR" smtClean="0"/>
              <a:t>Modifiez le style du titre</a:t>
            </a:r>
            <a:endParaRPr lang="en-CA"/>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CA"/>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CA"/>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F3E3A8C3-4EE3-4C7D-9649-B0C39143CBD4}" type="datetimeFigureOut">
              <a:rPr lang="en-CA" smtClean="0"/>
              <a:t>2017-07-13</a:t>
            </a:fld>
            <a:endParaRPr lang="en-CA"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CA" dirty="0"/>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B69EC3F8-1EC0-4DA5-A16B-EBFF518C9CB7}" type="slidenum">
              <a:rPr lang="en-CA" smtClean="0"/>
              <a:t>‹#›</a:t>
            </a:fld>
            <a:endParaRPr lang="en-CA" dirty="0"/>
          </a:p>
        </p:txBody>
      </p:sp>
    </p:spTree>
    <p:extLst>
      <p:ext uri="{BB962C8B-B14F-4D97-AF65-F5344CB8AC3E}">
        <p14:creationId xmlns:p14="http://schemas.microsoft.com/office/powerpoint/2010/main" val="9052611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fr-FR" smtClean="0"/>
              <a:t>Modifiez le style du titre</a:t>
            </a:r>
            <a:endParaRPr lang="en-CA"/>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CA"/>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CA"/>
          </a:p>
        </p:txBody>
      </p:sp>
      <p:sp>
        <p:nvSpPr>
          <p:cNvPr id="7" name="Date Placeholder 6"/>
          <p:cNvSpPr>
            <a:spLocks noGrp="1"/>
          </p:cNvSpPr>
          <p:nvPr>
            <p:ph type="dt" sz="half" idx="10"/>
          </p:nvPr>
        </p:nvSpPr>
        <p:spPr>
          <a:xfrm>
            <a:off x="457200" y="6356350"/>
            <a:ext cx="2133600" cy="365125"/>
          </a:xfrm>
          <a:prstGeom prst="rect">
            <a:avLst/>
          </a:prstGeom>
        </p:spPr>
        <p:txBody>
          <a:bodyPr/>
          <a:lstStyle/>
          <a:p>
            <a:fld id="{F3E3A8C3-4EE3-4C7D-9649-B0C39143CBD4}" type="datetimeFigureOut">
              <a:rPr lang="en-CA" smtClean="0"/>
              <a:t>2017-07-13</a:t>
            </a:fld>
            <a:endParaRPr lang="en-CA" dirty="0"/>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CA" dirty="0"/>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p>
            <a:fld id="{B69EC3F8-1EC0-4DA5-A16B-EBFF518C9CB7}" type="slidenum">
              <a:rPr lang="en-CA" smtClean="0"/>
              <a:t>‹#›</a:t>
            </a:fld>
            <a:endParaRPr lang="en-CA" dirty="0"/>
          </a:p>
        </p:txBody>
      </p:sp>
    </p:spTree>
    <p:extLst>
      <p:ext uri="{BB962C8B-B14F-4D97-AF65-F5344CB8AC3E}">
        <p14:creationId xmlns:p14="http://schemas.microsoft.com/office/powerpoint/2010/main" val="12129346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fr-FR" smtClean="0"/>
              <a:t>Modifiez le style du titre</a:t>
            </a:r>
            <a:endParaRPr lang="en-CA"/>
          </a:p>
        </p:txBody>
      </p:sp>
      <p:sp>
        <p:nvSpPr>
          <p:cNvPr id="3" name="Date Placeholder 2"/>
          <p:cNvSpPr>
            <a:spLocks noGrp="1"/>
          </p:cNvSpPr>
          <p:nvPr>
            <p:ph type="dt" sz="half" idx="10"/>
          </p:nvPr>
        </p:nvSpPr>
        <p:spPr>
          <a:xfrm>
            <a:off x="457200" y="6356350"/>
            <a:ext cx="2133600" cy="365125"/>
          </a:xfrm>
          <a:prstGeom prst="rect">
            <a:avLst/>
          </a:prstGeom>
        </p:spPr>
        <p:txBody>
          <a:bodyPr/>
          <a:lstStyle/>
          <a:p>
            <a:fld id="{F3E3A8C3-4EE3-4C7D-9649-B0C39143CBD4}" type="datetimeFigureOut">
              <a:rPr lang="en-CA" smtClean="0"/>
              <a:t>2017-07-13</a:t>
            </a:fld>
            <a:endParaRPr lang="en-CA" dirty="0"/>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CA" dirty="0"/>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p>
            <a:fld id="{B69EC3F8-1EC0-4DA5-A16B-EBFF518C9CB7}" type="slidenum">
              <a:rPr lang="en-CA" smtClean="0"/>
              <a:t>‹#›</a:t>
            </a:fld>
            <a:endParaRPr lang="en-CA" dirty="0"/>
          </a:p>
        </p:txBody>
      </p:sp>
    </p:spTree>
    <p:extLst>
      <p:ext uri="{BB962C8B-B14F-4D97-AF65-F5344CB8AC3E}">
        <p14:creationId xmlns:p14="http://schemas.microsoft.com/office/powerpoint/2010/main" val="13147764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F3E3A8C3-4EE3-4C7D-9649-B0C39143CBD4}" type="datetimeFigureOut">
              <a:rPr lang="en-CA" smtClean="0"/>
              <a:t>2017-07-13</a:t>
            </a:fld>
            <a:endParaRPr lang="en-CA" dirty="0"/>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CA" dirty="0"/>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B69EC3F8-1EC0-4DA5-A16B-EBFF518C9CB7}" type="slidenum">
              <a:rPr lang="en-CA" smtClean="0"/>
              <a:t>‹#›</a:t>
            </a:fld>
            <a:endParaRPr lang="en-CA" dirty="0"/>
          </a:p>
        </p:txBody>
      </p:sp>
    </p:spTree>
    <p:extLst>
      <p:ext uri="{BB962C8B-B14F-4D97-AF65-F5344CB8AC3E}">
        <p14:creationId xmlns:p14="http://schemas.microsoft.com/office/powerpoint/2010/main" val="33467592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fr-FR" smtClean="0"/>
              <a:t>Modifiez le style du titre</a:t>
            </a:r>
            <a:endParaRPr lang="en-CA"/>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CA"/>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F3E3A8C3-4EE3-4C7D-9649-B0C39143CBD4}" type="datetimeFigureOut">
              <a:rPr lang="en-CA" smtClean="0"/>
              <a:t>2017-07-13</a:t>
            </a:fld>
            <a:endParaRPr lang="en-CA"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CA" dirty="0"/>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B69EC3F8-1EC0-4DA5-A16B-EBFF518C9CB7}" type="slidenum">
              <a:rPr lang="en-CA" smtClean="0"/>
              <a:t>‹#›</a:t>
            </a:fld>
            <a:endParaRPr lang="en-CA" dirty="0"/>
          </a:p>
        </p:txBody>
      </p:sp>
    </p:spTree>
    <p:extLst>
      <p:ext uri="{BB962C8B-B14F-4D97-AF65-F5344CB8AC3E}">
        <p14:creationId xmlns:p14="http://schemas.microsoft.com/office/powerpoint/2010/main" val="35290787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fr-FR" smtClean="0"/>
              <a:t>Modifiez le style du titre</a:t>
            </a:r>
            <a:endParaRPr lang="en-CA"/>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dirty="0" smtClean="0"/>
              <a:t>Cliquez sur l'icône pour ajouter une image</a:t>
            </a:r>
            <a:endParaRPr lang="en-CA" dirty="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F3E3A8C3-4EE3-4C7D-9649-B0C39143CBD4}" type="datetimeFigureOut">
              <a:rPr lang="en-CA" smtClean="0"/>
              <a:t>2017-07-13</a:t>
            </a:fld>
            <a:endParaRPr lang="en-CA"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CA" dirty="0"/>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B69EC3F8-1EC0-4DA5-A16B-EBFF518C9CB7}" type="slidenum">
              <a:rPr lang="en-CA" smtClean="0"/>
              <a:t>‹#›</a:t>
            </a:fld>
            <a:endParaRPr lang="en-CA" dirty="0"/>
          </a:p>
        </p:txBody>
      </p:sp>
    </p:spTree>
    <p:extLst>
      <p:ext uri="{BB962C8B-B14F-4D97-AF65-F5344CB8AC3E}">
        <p14:creationId xmlns:p14="http://schemas.microsoft.com/office/powerpoint/2010/main" val="10482174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4" name="Picture 2" descr="G:\CD-DC\ISCD-DCSI\MCS (under construction)\C&amp;Tech Services\Corporate_Identity\Corporate ID current (2013 )\CorporateTemplates\Presentations\top bar.png"/>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219075" y="238125"/>
            <a:ext cx="86868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G:\CD-DC\ISCD-DCSI\MCS (under construction)\C&amp;Tech Services\Corporate_Identity\Corporate ID current (2013 )\CorporateTemplates\Presentations\bottom fra.png"/>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26582" y="6398488"/>
            <a:ext cx="8686800" cy="2317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91510484"/>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51" r:id="rId1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2.xml"/><Relationship Id="rId1" Type="http://schemas.openxmlformats.org/officeDocument/2006/relationships/tags" Target="../tags/tag1.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3.xml"/><Relationship Id="rId1" Type="http://schemas.openxmlformats.org/officeDocument/2006/relationships/tags" Target="../tags/tag16.xml"/></Relationships>
</file>

<file path=ppt/slides/_rels/slide11.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tags" Target="../tags/tag19.xml"/><Relationship Id="rId7" Type="http://schemas.openxmlformats.org/officeDocument/2006/relationships/tags" Target="../tags/tag23.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tags" Target="../tags/tag22.xml"/><Relationship Id="rId5" Type="http://schemas.openxmlformats.org/officeDocument/2006/relationships/tags" Target="../tags/tag21.xml"/><Relationship Id="rId10" Type="http://schemas.openxmlformats.org/officeDocument/2006/relationships/image" Target="../media/image13.png"/><Relationship Id="rId4" Type="http://schemas.openxmlformats.org/officeDocument/2006/relationships/tags" Target="../tags/tag20.xml"/><Relationship Id="rId9"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3.xml"/><Relationship Id="rId1" Type="http://schemas.openxmlformats.org/officeDocument/2006/relationships/tags" Target="../tags/tag24.xml"/></Relationships>
</file>

<file path=ppt/slides/_rels/slide13.xml.rels><?xml version="1.0" encoding="UTF-8" standalone="yes"?>
<Relationships xmlns="http://schemas.openxmlformats.org/package/2006/relationships"><Relationship Id="rId3" Type="http://schemas.openxmlformats.org/officeDocument/2006/relationships/tags" Target="../tags/tag27.xml"/><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image" Target="../media/image12.png"/><Relationship Id="rId5" Type="http://schemas.openxmlformats.org/officeDocument/2006/relationships/notesSlide" Target="../notesSlides/notesSlide13.xml"/><Relationship Id="rId4"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29.xml"/><Relationship Id="rId1" Type="http://schemas.openxmlformats.org/officeDocument/2006/relationships/tags" Target="../tags/tag28.xml"/><Relationship Id="rId5" Type="http://schemas.openxmlformats.org/officeDocument/2006/relationships/image" Target="../media/image15.png"/><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31.xml"/><Relationship Id="rId1" Type="http://schemas.openxmlformats.org/officeDocument/2006/relationships/tags" Target="../tags/tag30.xml"/><Relationship Id="rId5" Type="http://schemas.openxmlformats.org/officeDocument/2006/relationships/image" Target="../media/image15.png"/><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3.xml"/><Relationship Id="rId1" Type="http://schemas.openxmlformats.org/officeDocument/2006/relationships/tags" Target="../tags/tag32.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34.xml"/><Relationship Id="rId1" Type="http://schemas.openxmlformats.org/officeDocument/2006/relationships/tags" Target="../tags/tag33.xml"/><Relationship Id="rId5" Type="http://schemas.openxmlformats.org/officeDocument/2006/relationships/image" Target="../media/image16.png"/><Relationship Id="rId4"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tags" Target="../tags/tag35.xml"/><Relationship Id="rId6" Type="http://schemas.openxmlformats.org/officeDocument/2006/relationships/image" Target="../media/image17.png"/><Relationship Id="rId5" Type="http://schemas.openxmlformats.org/officeDocument/2006/relationships/notesSlide" Target="../notesSlides/notesSlide18.xml"/><Relationship Id="rId4"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tags" Target="../tags/tag40.xml"/><Relationship Id="rId7" Type="http://schemas.openxmlformats.org/officeDocument/2006/relationships/image" Target="../media/image18.png"/><Relationship Id="rId2" Type="http://schemas.openxmlformats.org/officeDocument/2006/relationships/tags" Target="../tags/tag39.xml"/><Relationship Id="rId1" Type="http://schemas.openxmlformats.org/officeDocument/2006/relationships/tags" Target="../tags/tag38.xml"/><Relationship Id="rId6" Type="http://schemas.openxmlformats.org/officeDocument/2006/relationships/notesSlide" Target="../notesSlides/notesSlide19.xml"/><Relationship Id="rId5" Type="http://schemas.openxmlformats.org/officeDocument/2006/relationships/slideLayout" Target="../slideLayouts/slideLayout13.xml"/><Relationship Id="rId4" Type="http://schemas.openxmlformats.org/officeDocument/2006/relationships/tags" Target="../tags/tag4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4.xml"/><Relationship Id="rId1" Type="http://schemas.openxmlformats.org/officeDocument/2006/relationships/tags" Target="../tags/tag3.xml"/><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3.xml"/><Relationship Id="rId1" Type="http://schemas.openxmlformats.org/officeDocument/2006/relationships/tags" Target="../tags/tag42.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44.xml"/><Relationship Id="rId1" Type="http://schemas.openxmlformats.org/officeDocument/2006/relationships/tags" Target="../tags/tag43.xml"/><Relationship Id="rId5" Type="http://schemas.openxmlformats.org/officeDocument/2006/relationships/image" Target="../media/image18.png"/><Relationship Id="rId4"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46.xml"/><Relationship Id="rId1" Type="http://schemas.openxmlformats.org/officeDocument/2006/relationships/tags" Target="../tags/tag45.xml"/><Relationship Id="rId5" Type="http://schemas.openxmlformats.org/officeDocument/2006/relationships/image" Target="../media/image19.png"/><Relationship Id="rId4"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48.xml"/><Relationship Id="rId1" Type="http://schemas.openxmlformats.org/officeDocument/2006/relationships/tags" Target="../tags/tag47.xml"/><Relationship Id="rId5" Type="http://schemas.openxmlformats.org/officeDocument/2006/relationships/image" Target="../media/image20.png"/><Relationship Id="rId4"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image" Target="../media/image21.png"/><Relationship Id="rId5" Type="http://schemas.openxmlformats.org/officeDocument/2006/relationships/notesSlide" Target="../notesSlides/notesSlide24.xml"/><Relationship Id="rId4"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53.xml"/><Relationship Id="rId1" Type="http://schemas.openxmlformats.org/officeDocument/2006/relationships/tags" Target="../tags/tag52.xml"/><Relationship Id="rId5" Type="http://schemas.openxmlformats.org/officeDocument/2006/relationships/image" Target="../media/image22.png"/><Relationship Id="rId4"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6" Type="http://schemas.openxmlformats.org/officeDocument/2006/relationships/image" Target="../media/image23.png"/><Relationship Id="rId5" Type="http://schemas.openxmlformats.org/officeDocument/2006/relationships/notesSlide" Target="../notesSlides/notesSlide26.xml"/><Relationship Id="rId4"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58.xml"/><Relationship Id="rId1" Type="http://schemas.openxmlformats.org/officeDocument/2006/relationships/tags" Target="../tags/tag57.xml"/><Relationship Id="rId5" Type="http://schemas.openxmlformats.org/officeDocument/2006/relationships/image" Target="../media/image24.png"/><Relationship Id="rId4"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60.xml"/><Relationship Id="rId1" Type="http://schemas.openxmlformats.org/officeDocument/2006/relationships/tags" Target="../tags/tag59.xml"/><Relationship Id="rId5" Type="http://schemas.openxmlformats.org/officeDocument/2006/relationships/hyperlink" Target="mailto:CBSA-ASFC_CARM.GCRA@cbsa-asfc.gc.ca" TargetMode="External"/><Relationship Id="rId4" Type="http://schemas.openxmlformats.org/officeDocument/2006/relationships/notesSlide" Target="../notesSlides/notesSlide28.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6.xml"/><Relationship Id="rId1" Type="http://schemas.openxmlformats.org/officeDocument/2006/relationships/tags" Target="../tags/tag5.xml"/><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8.xml"/><Relationship Id="rId1" Type="http://schemas.openxmlformats.org/officeDocument/2006/relationships/tags" Target="../tags/tag7.xml"/><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0.xml"/><Relationship Id="rId1" Type="http://schemas.openxmlformats.org/officeDocument/2006/relationships/tags" Target="../tags/tag9.xml"/><Relationship Id="rId5" Type="http://schemas.openxmlformats.org/officeDocument/2006/relationships/image" Target="../media/image10.pn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2.xml"/><Relationship Id="rId1" Type="http://schemas.openxmlformats.org/officeDocument/2006/relationships/tags" Target="../tags/tag11.xml"/><Relationship Id="rId5" Type="http://schemas.openxmlformats.org/officeDocument/2006/relationships/image" Target="../media/image11.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3.xml"/><Relationship Id="rId1" Type="http://schemas.openxmlformats.org/officeDocument/2006/relationships/tags" Target="../tags/tag13.xml"/><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3.xml"/><Relationship Id="rId1" Type="http://schemas.openxmlformats.org/officeDocument/2006/relationships/tags" Target="../tags/tag14.xml"/><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3.xml"/><Relationship Id="rId1" Type="http://schemas.openxmlformats.org/officeDocument/2006/relationships/tags" Target="../tags/tag15.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custDataLst>
              <p:tags r:id="rId1"/>
            </p:custDataLst>
          </p:nvPr>
        </p:nvSpPr>
        <p:spPr>
          <a:xfrm>
            <a:off x="402336" y="1875680"/>
            <a:ext cx="4773168" cy="2677102"/>
          </a:xfrm>
        </p:spPr>
        <p:txBody>
          <a:bodyPr/>
          <a:lstStyle/>
          <a:p>
            <a:r>
              <a:rPr lang="fr-CA" sz="3600" dirty="0" smtClean="0"/>
              <a:t>GLCC: Modifications proposées aux AQ et aux RC</a:t>
            </a:r>
            <a:br>
              <a:rPr lang="fr-CA" sz="3600" dirty="0" smtClean="0"/>
            </a:br>
            <a:r>
              <a:rPr lang="fr-CA" sz="3600" dirty="0" smtClean="0"/>
              <a:t>Pour discussion</a:t>
            </a:r>
            <a:endParaRPr lang="fr-CA" sz="3600" dirty="0"/>
          </a:p>
        </p:txBody>
      </p:sp>
      <p:sp>
        <p:nvSpPr>
          <p:cNvPr id="3" name="Content Placeholder 4"/>
          <p:cNvSpPr txBox="1">
            <a:spLocks/>
          </p:cNvSpPr>
          <p:nvPr>
            <p:custDataLst>
              <p:tags r:id="rId2"/>
            </p:custDataLst>
          </p:nvPr>
        </p:nvSpPr>
        <p:spPr>
          <a:xfrm>
            <a:off x="670560" y="4077072"/>
            <a:ext cx="3527425" cy="1386468"/>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fr-CA" dirty="0" smtClean="0"/>
              <a:t/>
            </a:r>
            <a:br>
              <a:rPr lang="fr-CA" dirty="0" smtClean="0"/>
            </a:br>
            <a:r>
              <a:rPr lang="fr-CA" sz="1200" dirty="0" smtClean="0"/>
              <a:t>Date : 11 juillet 2017</a:t>
            </a:r>
            <a:endParaRPr lang="fr-CA" sz="1200" dirty="0"/>
          </a:p>
        </p:txBody>
      </p:sp>
    </p:spTree>
    <p:extLst>
      <p:ext uri="{BB962C8B-B14F-4D97-AF65-F5344CB8AC3E}">
        <p14:creationId xmlns:p14="http://schemas.microsoft.com/office/powerpoint/2010/main" val="18925379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custDataLst>
              <p:tags r:id="rId1"/>
            </p:custDataLst>
          </p:nvPr>
        </p:nvSpPr>
        <p:spPr>
          <a:xfrm>
            <a:off x="491319" y="2706356"/>
            <a:ext cx="8229600" cy="581025"/>
          </a:xfrm>
        </p:spPr>
        <p:txBody>
          <a:bodyPr/>
          <a:lstStyle/>
          <a:p>
            <a:r>
              <a:rPr lang="fr-CA" dirty="0" smtClean="0"/>
              <a:t>Disposition de la « Section autres transactions » de l’AQ et du RC</a:t>
            </a:r>
            <a:endParaRPr lang="fr-CA" dirty="0"/>
          </a:p>
        </p:txBody>
      </p:sp>
    </p:spTree>
    <p:extLst>
      <p:ext uri="{BB962C8B-B14F-4D97-AF65-F5344CB8AC3E}">
        <p14:creationId xmlns:p14="http://schemas.microsoft.com/office/powerpoint/2010/main" val="27069376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custDataLst>
              <p:tags r:id="rId1"/>
            </p:custDataLst>
          </p:nvPr>
        </p:nvSpPr>
        <p:spPr>
          <a:xfrm>
            <a:off x="6940855" y="958245"/>
            <a:ext cx="2210800" cy="4862870"/>
          </a:xfrm>
          <a:prstGeom prst="rect">
            <a:avLst/>
          </a:prstGeom>
          <a:noFill/>
        </p:spPr>
        <p:txBody>
          <a:bodyPr wrap="square" rtlCol="0">
            <a:spAutoFit/>
          </a:bodyPr>
          <a:lstStyle/>
          <a:p>
            <a:r>
              <a:rPr lang="fr-CA" sz="800" dirty="0" smtClean="0"/>
              <a:t>La « </a:t>
            </a:r>
            <a:r>
              <a:rPr lang="fr-CA" sz="800" b="1" u="sng" dirty="0" smtClean="0">
                <a:solidFill>
                  <a:srgbClr val="00B0F0"/>
                </a:solidFill>
              </a:rPr>
              <a:t>Section autres opérations</a:t>
            </a:r>
            <a:r>
              <a:rPr lang="fr-CA" sz="800" dirty="0" smtClean="0"/>
              <a:t> » a été divisée en catégories indiquées à l’aide des sous-titres suivants, de manière à mieux regrouper les documents et à les mettre en correspondance avec la section d’en-tête de l’importateur dans le RC du courtier.</a:t>
            </a:r>
          </a:p>
          <a:p>
            <a:endParaRPr lang="fr-CA" sz="800" dirty="0" smtClean="0"/>
          </a:p>
          <a:p>
            <a:r>
              <a:rPr lang="fr-CA" sz="800" dirty="0" smtClean="0">
                <a:solidFill>
                  <a:schemeClr val="accent2"/>
                </a:solidFill>
              </a:rPr>
              <a:t>Inclus dans le total à payer du RC précédent: </a:t>
            </a:r>
            <a:r>
              <a:rPr lang="fr-CA" sz="800" dirty="0" smtClean="0"/>
              <a:t>Indique les transactions du RC précédent et leur associe l’état « Payé », « Compensé », « En retard » ou « Inutilisé ».</a:t>
            </a:r>
          </a:p>
          <a:p>
            <a:endParaRPr lang="fr-CA" sz="800" dirty="0" smtClean="0"/>
          </a:p>
          <a:p>
            <a:r>
              <a:rPr lang="fr-CA" sz="800" dirty="0" smtClean="0">
                <a:solidFill>
                  <a:srgbClr val="00B050"/>
                </a:solidFill>
              </a:rPr>
              <a:t>Paiements depuis le dernier RC: </a:t>
            </a:r>
            <a:r>
              <a:rPr lang="fr-CA" sz="800" dirty="0" smtClean="0"/>
              <a:t>Indique tous les documents de paiement reçus (y compris les paiements provisoires) depuis le dernier RC et leur associe l’état « Compensé » ou « Disponible ». </a:t>
            </a:r>
          </a:p>
          <a:p>
            <a:endParaRPr lang="fr-CA" sz="800" dirty="0" smtClean="0"/>
          </a:p>
          <a:p>
            <a:endParaRPr lang="fr-CA" sz="800" dirty="0" smtClean="0"/>
          </a:p>
          <a:p>
            <a:r>
              <a:rPr lang="fr-CA" sz="800" dirty="0" smtClean="0">
                <a:solidFill>
                  <a:schemeClr val="tx2">
                    <a:lumMod val="60000"/>
                    <a:lumOff val="40000"/>
                  </a:schemeClr>
                </a:solidFill>
              </a:rPr>
              <a:t>Autres transactions: </a:t>
            </a:r>
            <a:r>
              <a:rPr lang="fr-CA" sz="800" dirty="0" smtClean="0"/>
              <a:t>Indique toutes les transactions de débit non B3 arrivées à échéance à la date d’échéance de ce RC.</a:t>
            </a:r>
          </a:p>
          <a:p>
            <a:endParaRPr lang="fr-CA" sz="800" dirty="0" smtClean="0"/>
          </a:p>
          <a:p>
            <a:r>
              <a:rPr lang="fr-CA" sz="800" dirty="0" smtClean="0">
                <a:solidFill>
                  <a:schemeClr val="accent6">
                    <a:lumMod val="75000"/>
                  </a:schemeClr>
                </a:solidFill>
              </a:rPr>
              <a:t>Crédit disponible: </a:t>
            </a:r>
            <a:r>
              <a:rPr lang="fr-CA" sz="800" dirty="0" smtClean="0"/>
              <a:t>Indique tous les nouveaux documents de crédit ouverts        (crédits B2-1/crédits K32). Les crédits inutilisés de la période précédente seront inclus dans la section « Total à payer du RC précédent ».</a:t>
            </a:r>
          </a:p>
          <a:p>
            <a:endParaRPr lang="fr-CA" sz="800" dirty="0" smtClean="0"/>
          </a:p>
          <a:p>
            <a:endParaRPr lang="fr-CA" sz="800" dirty="0" smtClean="0"/>
          </a:p>
          <a:p>
            <a:r>
              <a:rPr lang="fr-CA" sz="800" dirty="0" smtClean="0">
                <a:solidFill>
                  <a:schemeClr val="bg2">
                    <a:lumMod val="50000"/>
                  </a:schemeClr>
                </a:solidFill>
              </a:rPr>
              <a:t>Total des intérêts: </a:t>
            </a:r>
            <a:r>
              <a:rPr lang="fr-CA" sz="800" dirty="0" smtClean="0"/>
              <a:t>Indique tous les nouveaux documents de calcul des intérêts transmis pendant le cycle de facturation actuel.</a:t>
            </a:r>
          </a:p>
          <a:p>
            <a:endParaRPr lang="fr-CA" sz="800" dirty="0" smtClean="0"/>
          </a:p>
          <a:p>
            <a:endParaRPr lang="fr-CA" sz="1400" dirty="0"/>
          </a:p>
        </p:txBody>
      </p:sp>
      <p:sp>
        <p:nvSpPr>
          <p:cNvPr id="8" name="Left Brace 7"/>
          <p:cNvSpPr/>
          <p:nvPr>
            <p:custDataLst>
              <p:tags r:id="rId2"/>
            </p:custDataLst>
          </p:nvPr>
        </p:nvSpPr>
        <p:spPr>
          <a:xfrm>
            <a:off x="983724" y="1454727"/>
            <a:ext cx="90553" cy="1563865"/>
          </a:xfrm>
          <a:prstGeom prst="leftBrace">
            <a:avLst/>
          </a:prstGeom>
          <a:ln w="127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dirty="0"/>
          </a:p>
        </p:txBody>
      </p:sp>
      <p:sp>
        <p:nvSpPr>
          <p:cNvPr id="10" name="Left Brace 9"/>
          <p:cNvSpPr/>
          <p:nvPr>
            <p:custDataLst>
              <p:tags r:id="rId3"/>
            </p:custDataLst>
          </p:nvPr>
        </p:nvSpPr>
        <p:spPr>
          <a:xfrm>
            <a:off x="906707" y="3051096"/>
            <a:ext cx="167570" cy="884902"/>
          </a:xfrm>
          <a:prstGeom prst="leftBrace">
            <a:avLst/>
          </a:prstGeom>
          <a:ln w="12700">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dirty="0"/>
          </a:p>
        </p:txBody>
      </p:sp>
      <p:sp>
        <p:nvSpPr>
          <p:cNvPr id="11" name="Left Brace 10"/>
          <p:cNvSpPr/>
          <p:nvPr>
            <p:custDataLst>
              <p:tags r:id="rId4"/>
            </p:custDataLst>
          </p:nvPr>
        </p:nvSpPr>
        <p:spPr>
          <a:xfrm>
            <a:off x="891394" y="3935998"/>
            <a:ext cx="167570" cy="2182169"/>
          </a:xfrm>
          <a:prstGeom prst="leftBrace">
            <a:avLst/>
          </a:prstGeom>
          <a:ln w="12700">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dirty="0"/>
          </a:p>
        </p:txBody>
      </p:sp>
      <p:sp>
        <p:nvSpPr>
          <p:cNvPr id="2" name="TextBox 1"/>
          <p:cNvSpPr txBox="1"/>
          <p:nvPr>
            <p:custDataLst>
              <p:tags r:id="rId5"/>
            </p:custDataLst>
          </p:nvPr>
        </p:nvSpPr>
        <p:spPr>
          <a:xfrm>
            <a:off x="22856" y="1604253"/>
            <a:ext cx="947220" cy="707886"/>
          </a:xfrm>
          <a:prstGeom prst="rect">
            <a:avLst/>
          </a:prstGeom>
          <a:noFill/>
          <a:ln>
            <a:solidFill>
              <a:srgbClr val="FF0000"/>
            </a:solidFill>
          </a:ln>
        </p:spPr>
        <p:txBody>
          <a:bodyPr wrap="square" rtlCol="0">
            <a:spAutoFit/>
          </a:bodyPr>
          <a:lstStyle/>
          <a:p>
            <a:r>
              <a:rPr lang="fr-CA" sz="800" dirty="0" smtClean="0"/>
              <a:t>Section             d’en-tête « </a:t>
            </a:r>
            <a:r>
              <a:rPr lang="fr-CA" sz="800" b="1" u="sng" dirty="0" smtClean="0"/>
              <a:t>Importateur</a:t>
            </a:r>
            <a:r>
              <a:rPr lang="fr-CA" sz="800" dirty="0" smtClean="0"/>
              <a:t> » du RC du courtier.</a:t>
            </a:r>
            <a:endParaRPr lang="fr-CA" sz="800" dirty="0"/>
          </a:p>
        </p:txBody>
      </p:sp>
      <p:sp>
        <p:nvSpPr>
          <p:cNvPr id="9" name="TextBox 8"/>
          <p:cNvSpPr txBox="1"/>
          <p:nvPr>
            <p:custDataLst>
              <p:tags r:id="rId6"/>
            </p:custDataLst>
          </p:nvPr>
        </p:nvSpPr>
        <p:spPr>
          <a:xfrm>
            <a:off x="1" y="3151138"/>
            <a:ext cx="906706" cy="630942"/>
          </a:xfrm>
          <a:prstGeom prst="rect">
            <a:avLst/>
          </a:prstGeom>
          <a:noFill/>
          <a:ln>
            <a:solidFill>
              <a:srgbClr val="00B050"/>
            </a:solidFill>
          </a:ln>
        </p:spPr>
        <p:txBody>
          <a:bodyPr wrap="square" rtlCol="0">
            <a:spAutoFit/>
          </a:bodyPr>
          <a:lstStyle/>
          <a:p>
            <a:r>
              <a:rPr lang="fr-CA" sz="700" dirty="0" smtClean="0"/>
              <a:t>Section « </a:t>
            </a:r>
            <a:r>
              <a:rPr lang="fr-CA" sz="700" b="1" u="sng" dirty="0" smtClean="0"/>
              <a:t>Transactions</a:t>
            </a:r>
            <a:r>
              <a:rPr lang="fr-CA" sz="700" dirty="0" smtClean="0"/>
              <a:t> » de l’importateur dans le RC du courtier.</a:t>
            </a:r>
            <a:endParaRPr lang="fr-CA" sz="700" dirty="0"/>
          </a:p>
        </p:txBody>
      </p:sp>
      <p:sp>
        <p:nvSpPr>
          <p:cNvPr id="12" name="TextBox 11"/>
          <p:cNvSpPr txBox="1"/>
          <p:nvPr>
            <p:custDataLst>
              <p:tags r:id="rId7"/>
            </p:custDataLst>
          </p:nvPr>
        </p:nvSpPr>
        <p:spPr>
          <a:xfrm>
            <a:off x="22856" y="4784467"/>
            <a:ext cx="868538" cy="738664"/>
          </a:xfrm>
          <a:prstGeom prst="rect">
            <a:avLst/>
          </a:prstGeom>
          <a:noFill/>
          <a:ln>
            <a:solidFill>
              <a:srgbClr val="00B0F0"/>
            </a:solidFill>
          </a:ln>
        </p:spPr>
        <p:txBody>
          <a:bodyPr wrap="square" rtlCol="0">
            <a:spAutoFit/>
          </a:bodyPr>
          <a:lstStyle/>
          <a:p>
            <a:r>
              <a:rPr lang="en-CA" sz="700" dirty="0"/>
              <a:t>« </a:t>
            </a:r>
            <a:r>
              <a:rPr lang="fr-CA" sz="700" b="1" u="sng" dirty="0" smtClean="0"/>
              <a:t>Section autres transactions</a:t>
            </a:r>
            <a:r>
              <a:rPr lang="fr-CA" sz="700" dirty="0" smtClean="0"/>
              <a:t> » de l’importateur dans le RC du courtier.</a:t>
            </a:r>
            <a:endParaRPr lang="fr-CA" sz="700" dirty="0"/>
          </a:p>
        </p:txBody>
      </p:sp>
      <p:pic>
        <p:nvPicPr>
          <p:cNvPr id="14" name="Picture 13"/>
          <p:cNvPicPr>
            <a:picLocks noChangeAspect="1"/>
          </p:cNvPicPr>
          <p:nvPr/>
        </p:nvPicPr>
        <p:blipFill>
          <a:blip r:embed="rId10"/>
          <a:stretch>
            <a:fillRect/>
          </a:stretch>
        </p:blipFill>
        <p:spPr>
          <a:xfrm>
            <a:off x="1058964" y="679935"/>
            <a:ext cx="5952121" cy="5627223"/>
          </a:xfrm>
          <a:prstGeom prst="rect">
            <a:avLst/>
          </a:prstGeom>
        </p:spPr>
      </p:pic>
    </p:spTree>
    <p:extLst>
      <p:ext uri="{BB962C8B-B14F-4D97-AF65-F5344CB8AC3E}">
        <p14:creationId xmlns:p14="http://schemas.microsoft.com/office/powerpoint/2010/main" val="7330084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custDataLst>
              <p:tags r:id="rId1"/>
            </p:custDataLst>
          </p:nvPr>
        </p:nvSpPr>
        <p:spPr>
          <a:xfrm>
            <a:off x="595424" y="2814268"/>
            <a:ext cx="8229600" cy="581025"/>
          </a:xfrm>
        </p:spPr>
        <p:txBody>
          <a:bodyPr/>
          <a:lstStyle/>
          <a:p>
            <a:r>
              <a:rPr lang="fr-CA" dirty="0" smtClean="0"/>
              <a:t>Mises à jour proposées au RC de l’importateur</a:t>
            </a:r>
            <a:endParaRPr lang="fr-CA" dirty="0"/>
          </a:p>
        </p:txBody>
      </p:sp>
    </p:spTree>
    <p:extLst>
      <p:ext uri="{BB962C8B-B14F-4D97-AF65-F5344CB8AC3E}">
        <p14:creationId xmlns:p14="http://schemas.microsoft.com/office/powerpoint/2010/main" val="33309373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custDataLst>
              <p:tags r:id="rId1"/>
            </p:custDataLst>
          </p:nvPr>
        </p:nvSpPr>
        <p:spPr>
          <a:xfrm>
            <a:off x="478465" y="868511"/>
            <a:ext cx="8229600" cy="581025"/>
          </a:xfrm>
        </p:spPr>
        <p:txBody>
          <a:bodyPr/>
          <a:lstStyle/>
          <a:p>
            <a:r>
              <a:rPr lang="fr-CA" dirty="0" smtClean="0"/>
              <a:t>En-tête de l’importateur dans le RC</a:t>
            </a:r>
            <a:endParaRPr lang="fr-CA" dirty="0"/>
          </a:p>
        </p:txBody>
      </p:sp>
      <p:sp>
        <p:nvSpPr>
          <p:cNvPr id="8" name="TextBox 7"/>
          <p:cNvSpPr txBox="1"/>
          <p:nvPr>
            <p:custDataLst>
              <p:tags r:id="rId2"/>
            </p:custDataLst>
          </p:nvPr>
        </p:nvSpPr>
        <p:spPr>
          <a:xfrm>
            <a:off x="5386322" y="1578723"/>
            <a:ext cx="3622506" cy="4778231"/>
          </a:xfrm>
          <a:prstGeom prst="rect">
            <a:avLst/>
          </a:prstGeom>
          <a:noFill/>
          <a:ln>
            <a:solidFill>
              <a:schemeClr val="accent2">
                <a:lumMod val="50000"/>
              </a:schemeClr>
            </a:solidFill>
          </a:ln>
        </p:spPr>
        <p:txBody>
          <a:bodyPr wrap="square" rtlCol="0">
            <a:spAutoFit/>
          </a:bodyPr>
          <a:lstStyle/>
          <a:p>
            <a:pPr marL="228600" indent="-228600">
              <a:buFont typeface="+mj-lt"/>
              <a:buAutoNum type="alphaUcPeriod"/>
            </a:pPr>
            <a:r>
              <a:rPr lang="fr-CA" sz="1050" dirty="0" smtClean="0"/>
              <a:t>Total à payer du RC précédent: Solde du RC précédent (total à payer par l’importateur + total à payer par le courtier).</a:t>
            </a:r>
          </a:p>
          <a:p>
            <a:pPr marL="228600" indent="-228600">
              <a:buFont typeface="+mj-lt"/>
              <a:buAutoNum type="alphaUcPeriod"/>
            </a:pPr>
            <a:r>
              <a:rPr lang="fr-CA" sz="1050" dirty="0" smtClean="0">
                <a:solidFill>
                  <a:srgbClr val="FF0000"/>
                </a:solidFill>
              </a:rPr>
              <a:t>Paiements depuis le dernier RC: </a:t>
            </a:r>
            <a:r>
              <a:rPr lang="fr-CA" sz="1050" dirty="0" smtClean="0"/>
              <a:t>Paiements (y compris les paiements provisoires) reçus depuis le dernier RC (importateur et courtier). </a:t>
            </a:r>
          </a:p>
          <a:p>
            <a:pPr marL="228600" indent="-228600">
              <a:buFont typeface="+mj-lt"/>
              <a:buAutoNum type="alphaUcPeriod"/>
            </a:pPr>
            <a:r>
              <a:rPr lang="fr-CA" sz="1050" dirty="0" smtClean="0"/>
              <a:t>Décaissement: Tous les remboursements décaissés en faveur de l’importateur. </a:t>
            </a:r>
          </a:p>
          <a:p>
            <a:pPr marL="228600" indent="-228600">
              <a:buFont typeface="+mj-lt"/>
              <a:buAutoNum type="alphaUcPeriod"/>
            </a:pPr>
            <a:r>
              <a:rPr lang="fr-CA" sz="1050" dirty="0" smtClean="0"/>
              <a:t>Solde d’ouverture: Total à payer du RC précédent, moins les paiements depuis le dernier RC, plus tous les décaissements.</a:t>
            </a:r>
          </a:p>
          <a:p>
            <a:pPr marL="228600" indent="-228600">
              <a:buFont typeface="+mj-lt"/>
              <a:buAutoNum type="alphaUcPeriod"/>
            </a:pPr>
            <a:r>
              <a:rPr lang="fr-CA" sz="1050" dirty="0" smtClean="0">
                <a:solidFill>
                  <a:srgbClr val="00B050"/>
                </a:solidFill>
              </a:rPr>
              <a:t>Transactions courantes: </a:t>
            </a:r>
            <a:r>
              <a:rPr lang="fr-CA" sz="1050" dirty="0" smtClean="0"/>
              <a:t>Nouvelles transactions  B3 pour le cycle de facturation actuel.</a:t>
            </a:r>
          </a:p>
          <a:p>
            <a:pPr marL="228600" indent="-228600">
              <a:buFont typeface="+mj-lt"/>
              <a:buAutoNum type="alphaUcPeriod"/>
            </a:pPr>
            <a:r>
              <a:rPr lang="fr-CA" sz="1050" dirty="0" smtClean="0">
                <a:solidFill>
                  <a:srgbClr val="7030A0"/>
                </a:solidFill>
              </a:rPr>
              <a:t>Autres transactions: </a:t>
            </a:r>
            <a:r>
              <a:rPr lang="fr-CA" sz="1050" dirty="0" smtClean="0"/>
              <a:t>Total des transactions de débit non B3 arrivées à échéance à la date d’échéance de ce RC. (Cette section ne comprendra pas les transactions non B3 non payées à l’état « En retard », car celles-ci seront incluses dans le champ « Total à payer du RC précédent »).    </a:t>
            </a:r>
          </a:p>
          <a:p>
            <a:pPr marL="228600" indent="-228600">
              <a:buFont typeface="+mj-lt"/>
              <a:buAutoNum type="alphaUcPeriod"/>
            </a:pPr>
            <a:r>
              <a:rPr lang="fr-CA" sz="1050" b="1" dirty="0" smtClean="0">
                <a:solidFill>
                  <a:schemeClr val="accent2">
                    <a:lumMod val="50000"/>
                  </a:schemeClr>
                </a:solidFill>
              </a:rPr>
              <a:t>Crédit disponible:</a:t>
            </a:r>
            <a:r>
              <a:rPr lang="fr-CA" sz="1050" dirty="0" smtClean="0">
                <a:solidFill>
                  <a:srgbClr val="FFFF00"/>
                </a:solidFill>
              </a:rPr>
              <a:t> </a:t>
            </a:r>
            <a:r>
              <a:rPr lang="fr-CA" sz="1050" dirty="0" smtClean="0"/>
              <a:t>Nouveaux documents de crédit ouverts (crédits B2-1/crédits K32). Les crédits non utilisés de la période précédente seront inclus dans la section « Total à payer du RC précédent ». </a:t>
            </a:r>
          </a:p>
          <a:p>
            <a:pPr marL="228600" indent="-228600">
              <a:buFont typeface="+mj-lt"/>
              <a:buAutoNum type="alphaUcPeriod"/>
            </a:pPr>
            <a:r>
              <a:rPr lang="fr-CA" sz="1050" dirty="0" smtClean="0">
                <a:solidFill>
                  <a:schemeClr val="accent6"/>
                </a:solidFill>
              </a:rPr>
              <a:t>Total des intérêts: </a:t>
            </a:r>
            <a:r>
              <a:rPr lang="fr-CA" sz="1050" dirty="0" smtClean="0"/>
              <a:t>Nouveaux calculs des intérêts pour le cycle de facturation actuel.</a:t>
            </a:r>
          </a:p>
          <a:p>
            <a:pPr marL="228600" indent="-228600">
              <a:buFont typeface="+mj-lt"/>
              <a:buAutoNum type="alphaUcPeriod"/>
            </a:pPr>
            <a:r>
              <a:rPr lang="fr-CA" sz="1050" dirty="0" smtClean="0"/>
              <a:t>Total à payer par l’importateur: Somme que l’importateur doit payer.</a:t>
            </a:r>
          </a:p>
          <a:p>
            <a:pPr marL="228600" indent="-228600">
              <a:buFont typeface="+mj-lt"/>
              <a:buAutoNum type="alphaUcPeriod"/>
            </a:pPr>
            <a:r>
              <a:rPr lang="fr-CA" sz="1050" dirty="0" smtClean="0"/>
              <a:t>Total à payer par le courtier: Somme que le courtier doit payer.</a:t>
            </a:r>
            <a:endParaRPr lang="fr-CA" sz="1050" dirty="0"/>
          </a:p>
        </p:txBody>
      </p:sp>
      <p:pic>
        <p:nvPicPr>
          <p:cNvPr id="30" name="Picture 29"/>
          <p:cNvPicPr>
            <a:picLocks noChangeAspect="1"/>
          </p:cNvPicPr>
          <p:nvPr/>
        </p:nvPicPr>
        <p:blipFill>
          <a:blip r:embed="rId6"/>
          <a:stretch>
            <a:fillRect/>
          </a:stretch>
        </p:blipFill>
        <p:spPr>
          <a:xfrm>
            <a:off x="384590" y="1475446"/>
            <a:ext cx="4651275" cy="4918852"/>
          </a:xfrm>
          <a:prstGeom prst="rect">
            <a:avLst/>
          </a:prstGeom>
        </p:spPr>
      </p:pic>
      <p:sp>
        <p:nvSpPr>
          <p:cNvPr id="34" name="TextBox 33"/>
          <p:cNvSpPr txBox="1"/>
          <p:nvPr>
            <p:custDataLst>
              <p:tags r:id="rId3"/>
            </p:custDataLst>
          </p:nvPr>
        </p:nvSpPr>
        <p:spPr>
          <a:xfrm>
            <a:off x="384590" y="2234893"/>
            <a:ext cx="1822299" cy="646331"/>
          </a:xfrm>
          <a:prstGeom prst="rect">
            <a:avLst/>
          </a:prstGeom>
          <a:solidFill>
            <a:schemeClr val="accent1">
              <a:lumMod val="20000"/>
              <a:lumOff val="80000"/>
            </a:schemeClr>
          </a:solidFill>
          <a:ln>
            <a:solidFill>
              <a:schemeClr val="tx1"/>
            </a:solidFill>
            <a:prstDash val="dash"/>
          </a:ln>
        </p:spPr>
        <p:txBody>
          <a:bodyPr wrap="square" rtlCol="0">
            <a:spAutoFit/>
          </a:bodyPr>
          <a:lstStyle/>
          <a:p>
            <a:r>
              <a:rPr lang="fr-CA" sz="600" dirty="0" smtClean="0"/>
              <a:t>Solde d’ouverture (46 000 - 38 950 = 7 050). Ce montant est affiché dans la section « Transactions » (7 000 $ non payés, formulaires B3) et dans la section « Total à payer du RC précédent » (50 $, formulaires K23). </a:t>
            </a:r>
            <a:endParaRPr lang="fr-CA" sz="600" dirty="0"/>
          </a:p>
        </p:txBody>
      </p:sp>
      <p:sp>
        <p:nvSpPr>
          <p:cNvPr id="36" name="Left Bracket 35"/>
          <p:cNvSpPr/>
          <p:nvPr/>
        </p:nvSpPr>
        <p:spPr>
          <a:xfrm>
            <a:off x="2508224" y="2226722"/>
            <a:ext cx="45719" cy="328703"/>
          </a:xfrm>
          <a:prstGeom prst="leftBracket">
            <a:avLst/>
          </a:prstGeom>
          <a:ln w="28575">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a:p>
        </p:txBody>
      </p:sp>
      <p:cxnSp>
        <p:nvCxnSpPr>
          <p:cNvPr id="39" name="Straight Arrow Connector 38"/>
          <p:cNvCxnSpPr/>
          <p:nvPr/>
        </p:nvCxnSpPr>
        <p:spPr>
          <a:xfrm flipV="1">
            <a:off x="2178803" y="2391074"/>
            <a:ext cx="329421" cy="38168"/>
          </a:xfrm>
          <a:prstGeom prst="straightConnector1">
            <a:avLst/>
          </a:prstGeom>
          <a:ln>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flipV="1">
            <a:off x="2331203" y="2543474"/>
            <a:ext cx="329421" cy="38168"/>
          </a:xfrm>
          <a:prstGeom prst="straightConnector1">
            <a:avLst/>
          </a:prstGeom>
          <a:noFill/>
          <a:ln w="9525" cap="flat" cmpd="sng" algn="ctr">
            <a:solidFill>
              <a:srgbClr val="00B0F0"/>
            </a:solidFill>
            <a:prstDash val="solid"/>
            <a:tailEnd type="triangle"/>
          </a:ln>
          <a:effectLst/>
        </p:spPr>
      </p:cxnSp>
      <p:cxnSp>
        <p:nvCxnSpPr>
          <p:cNvPr id="41" name="Straight Arrow Connector 40"/>
          <p:cNvCxnSpPr/>
          <p:nvPr/>
        </p:nvCxnSpPr>
        <p:spPr>
          <a:xfrm flipV="1">
            <a:off x="2483603" y="2695874"/>
            <a:ext cx="329421" cy="38168"/>
          </a:xfrm>
          <a:prstGeom prst="straightConnector1">
            <a:avLst/>
          </a:prstGeom>
          <a:noFill/>
          <a:ln w="9525" cap="flat" cmpd="sng" algn="ctr">
            <a:solidFill>
              <a:srgbClr val="00B0F0"/>
            </a:solidFill>
            <a:prstDash val="solid"/>
            <a:tailEnd type="triangle"/>
          </a:ln>
          <a:effectLst/>
        </p:spPr>
      </p:cxnSp>
      <p:cxnSp>
        <p:nvCxnSpPr>
          <p:cNvPr id="42" name="Straight Arrow Connector 41"/>
          <p:cNvCxnSpPr/>
          <p:nvPr/>
        </p:nvCxnSpPr>
        <p:spPr>
          <a:xfrm flipH="1" flipV="1">
            <a:off x="2169089" y="2629177"/>
            <a:ext cx="2048951" cy="912481"/>
          </a:xfrm>
          <a:prstGeom prst="straightConnector1">
            <a:avLst/>
          </a:prstGeom>
          <a:noFill/>
          <a:ln w="9525" cap="flat" cmpd="sng" algn="ctr">
            <a:solidFill>
              <a:srgbClr val="00B0F0"/>
            </a:solidFill>
            <a:prstDash val="solid"/>
            <a:tailEnd type="triangle"/>
          </a:ln>
          <a:effectLst/>
        </p:spPr>
      </p:cxnSp>
      <p:cxnSp>
        <p:nvCxnSpPr>
          <p:cNvPr id="43" name="Straight Arrow Connector 42"/>
          <p:cNvCxnSpPr/>
          <p:nvPr/>
        </p:nvCxnSpPr>
        <p:spPr>
          <a:xfrm flipH="1" flipV="1">
            <a:off x="1793864" y="2712356"/>
            <a:ext cx="797706" cy="1950523"/>
          </a:xfrm>
          <a:prstGeom prst="straightConnector1">
            <a:avLst/>
          </a:prstGeom>
          <a:noFill/>
          <a:ln w="9525" cap="flat" cmpd="sng" algn="ctr">
            <a:solidFill>
              <a:srgbClr val="00B0F0"/>
            </a:solidFill>
            <a:prstDash val="solid"/>
            <a:tailEnd type="triangle"/>
          </a:ln>
          <a:effectLst/>
        </p:spPr>
      </p:cxnSp>
      <p:cxnSp>
        <p:nvCxnSpPr>
          <p:cNvPr id="44" name="Straight Arrow Connector 43"/>
          <p:cNvCxnSpPr/>
          <p:nvPr/>
        </p:nvCxnSpPr>
        <p:spPr>
          <a:xfrm flipV="1">
            <a:off x="3020842" y="2368707"/>
            <a:ext cx="1618259" cy="2468361"/>
          </a:xfrm>
          <a:prstGeom prst="straightConnector1">
            <a:avLst/>
          </a:prstGeom>
          <a:noFill/>
          <a:ln w="9525" cap="flat" cmpd="sng" algn="ctr">
            <a:solidFill>
              <a:srgbClr val="FF0000"/>
            </a:solidFill>
            <a:prstDash val="solid"/>
            <a:tailEnd type="triangle"/>
          </a:ln>
          <a:effectLst/>
        </p:spPr>
      </p:cxnSp>
      <p:cxnSp>
        <p:nvCxnSpPr>
          <p:cNvPr id="45" name="Straight Arrow Connector 44"/>
          <p:cNvCxnSpPr/>
          <p:nvPr/>
        </p:nvCxnSpPr>
        <p:spPr>
          <a:xfrm flipV="1">
            <a:off x="4090735" y="2715699"/>
            <a:ext cx="549651" cy="1025156"/>
          </a:xfrm>
          <a:prstGeom prst="straightConnector1">
            <a:avLst/>
          </a:prstGeom>
          <a:noFill/>
          <a:ln w="12700" cap="flat" cmpd="sng" algn="ctr">
            <a:solidFill>
              <a:srgbClr val="00B050"/>
            </a:solidFill>
            <a:prstDash val="solid"/>
            <a:tailEnd type="triangle"/>
          </a:ln>
          <a:effectLst/>
        </p:spPr>
      </p:cxnSp>
      <p:cxnSp>
        <p:nvCxnSpPr>
          <p:cNvPr id="46" name="Straight Arrow Connector 45"/>
          <p:cNvCxnSpPr/>
          <p:nvPr/>
        </p:nvCxnSpPr>
        <p:spPr>
          <a:xfrm flipV="1">
            <a:off x="3030224" y="2833252"/>
            <a:ext cx="1646855" cy="2290611"/>
          </a:xfrm>
          <a:prstGeom prst="straightConnector1">
            <a:avLst/>
          </a:prstGeom>
          <a:noFill/>
          <a:ln w="9525" cap="flat" cmpd="sng" algn="ctr">
            <a:solidFill>
              <a:srgbClr val="7030A0"/>
            </a:solidFill>
            <a:prstDash val="solid"/>
            <a:tailEnd type="triangle"/>
          </a:ln>
          <a:effectLst/>
        </p:spPr>
      </p:cxnSp>
      <p:cxnSp>
        <p:nvCxnSpPr>
          <p:cNvPr id="47" name="Straight Arrow Connector 46"/>
          <p:cNvCxnSpPr/>
          <p:nvPr/>
        </p:nvCxnSpPr>
        <p:spPr>
          <a:xfrm flipV="1">
            <a:off x="3065915" y="2899968"/>
            <a:ext cx="1611164" cy="2758013"/>
          </a:xfrm>
          <a:prstGeom prst="straightConnector1">
            <a:avLst/>
          </a:prstGeom>
          <a:noFill/>
          <a:ln w="9525" cap="flat" cmpd="sng" algn="ctr">
            <a:solidFill>
              <a:srgbClr val="C0504D">
                <a:lumMod val="50000"/>
              </a:srgbClr>
            </a:solidFill>
            <a:prstDash val="solid"/>
            <a:tailEnd type="triangle"/>
          </a:ln>
          <a:effectLst/>
        </p:spPr>
      </p:cxnSp>
      <p:cxnSp>
        <p:nvCxnSpPr>
          <p:cNvPr id="48" name="Straight Arrow Connector 47"/>
          <p:cNvCxnSpPr/>
          <p:nvPr/>
        </p:nvCxnSpPr>
        <p:spPr>
          <a:xfrm flipV="1">
            <a:off x="3088692" y="3017520"/>
            <a:ext cx="1640386" cy="3192509"/>
          </a:xfrm>
          <a:prstGeom prst="straightConnector1">
            <a:avLst/>
          </a:prstGeom>
          <a:noFill/>
          <a:ln w="9525" cap="flat" cmpd="sng" algn="ctr">
            <a:solidFill>
              <a:srgbClr val="F79646"/>
            </a:solidFill>
            <a:prstDash val="solid"/>
            <a:tailEnd type="triangle"/>
          </a:ln>
          <a:effectLst/>
        </p:spPr>
      </p:cxnSp>
      <p:sp>
        <p:nvSpPr>
          <p:cNvPr id="49" name="Rectangle 48"/>
          <p:cNvSpPr/>
          <p:nvPr/>
        </p:nvSpPr>
        <p:spPr>
          <a:xfrm>
            <a:off x="386807" y="3550426"/>
            <a:ext cx="4099849" cy="108922"/>
          </a:xfrm>
          <a:prstGeom prst="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50" name="Oval 49"/>
          <p:cNvSpPr/>
          <p:nvPr/>
        </p:nvSpPr>
        <p:spPr>
          <a:xfrm>
            <a:off x="386807" y="3659348"/>
            <a:ext cx="526860" cy="156931"/>
          </a:xfrm>
          <a:prstGeom prst="ellipse">
            <a:avLst/>
          </a:prstGeom>
          <a:noFill/>
          <a:ln w="25400" cap="flat" cmpd="sng" algn="ctr">
            <a:solidFill>
              <a:srgbClr val="00B05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CA" sz="1800" b="0" i="0" u="none" strike="noStrike" kern="0" cap="none" spc="0" normalizeH="0" baseline="0" noProof="0" smtClean="0">
              <a:ln>
                <a:noFill/>
              </a:ln>
              <a:solidFill>
                <a:prstClr val="white"/>
              </a:solidFill>
              <a:effectLst/>
              <a:uLnTx/>
              <a:uFillTx/>
              <a:latin typeface="Arial"/>
              <a:ea typeface="+mn-ea"/>
              <a:cs typeface="+mn-cs"/>
            </a:endParaRPr>
          </a:p>
        </p:txBody>
      </p:sp>
      <p:sp>
        <p:nvSpPr>
          <p:cNvPr id="51" name="Oval 50"/>
          <p:cNvSpPr/>
          <p:nvPr/>
        </p:nvSpPr>
        <p:spPr>
          <a:xfrm>
            <a:off x="4096267" y="3659348"/>
            <a:ext cx="390389" cy="209520"/>
          </a:xfrm>
          <a:prstGeom prst="ellipse">
            <a:avLst/>
          </a:prstGeom>
          <a:noFill/>
          <a:ln w="25400" cap="flat" cmpd="sng" algn="ctr">
            <a:solidFill>
              <a:srgbClr val="00B05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CA" sz="1800" b="0" i="0" u="none" strike="noStrike" kern="0" cap="none" spc="0" normalizeH="0" baseline="0" noProof="0" smtClean="0">
              <a:ln>
                <a:noFill/>
              </a:ln>
              <a:solidFill>
                <a:prstClr val="white"/>
              </a:solidFill>
              <a:effectLst/>
              <a:uLnTx/>
              <a:uFillTx/>
              <a:latin typeface="Arial"/>
              <a:ea typeface="+mn-ea"/>
              <a:cs typeface="+mn-cs"/>
            </a:endParaRPr>
          </a:p>
        </p:txBody>
      </p:sp>
      <p:sp>
        <p:nvSpPr>
          <p:cNvPr id="52" name="Rectangle 51"/>
          <p:cNvSpPr/>
          <p:nvPr/>
        </p:nvSpPr>
        <p:spPr>
          <a:xfrm>
            <a:off x="2591570" y="4606182"/>
            <a:ext cx="434327" cy="113393"/>
          </a:xfrm>
          <a:prstGeom prst="rect">
            <a:avLst/>
          </a:prstGeom>
          <a:noFill/>
          <a:ln w="25400" cap="flat" cmpd="sng" algn="ctr">
            <a:solidFill>
              <a:srgbClr val="00B0F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CA" sz="1800" b="0" i="0" u="none" strike="noStrike" kern="0" cap="none" spc="0" normalizeH="0" baseline="0" noProof="0" smtClean="0">
              <a:ln>
                <a:noFill/>
              </a:ln>
              <a:solidFill>
                <a:prstClr val="white"/>
              </a:solidFill>
              <a:effectLst/>
              <a:uLnTx/>
              <a:uFillTx/>
              <a:latin typeface="Arial"/>
              <a:ea typeface="+mn-ea"/>
              <a:cs typeface="+mn-cs"/>
            </a:endParaRPr>
          </a:p>
        </p:txBody>
      </p:sp>
      <p:sp>
        <p:nvSpPr>
          <p:cNvPr id="53" name="Oval 52"/>
          <p:cNvSpPr/>
          <p:nvPr/>
        </p:nvSpPr>
        <p:spPr>
          <a:xfrm>
            <a:off x="2575678" y="4804066"/>
            <a:ext cx="521542" cy="225354"/>
          </a:xfrm>
          <a:prstGeom prst="ellipse">
            <a:avLst/>
          </a:prstGeom>
          <a:noFill/>
          <a:ln w="25400" cap="flat" cmpd="sng" algn="ctr">
            <a:solidFill>
              <a:srgbClr val="FF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CA" sz="1800" b="0" i="0" u="none" strike="noStrike" kern="0" cap="none" spc="0" normalizeH="0" baseline="0" noProof="0" smtClean="0">
              <a:ln>
                <a:noFill/>
              </a:ln>
              <a:solidFill>
                <a:prstClr val="white"/>
              </a:solidFill>
              <a:effectLst/>
              <a:uLnTx/>
              <a:uFillTx/>
              <a:latin typeface="Arial"/>
              <a:ea typeface="+mn-ea"/>
              <a:cs typeface="+mn-cs"/>
            </a:endParaRPr>
          </a:p>
        </p:txBody>
      </p:sp>
      <p:sp>
        <p:nvSpPr>
          <p:cNvPr id="54" name="Oval 53"/>
          <p:cNvSpPr/>
          <p:nvPr/>
        </p:nvSpPr>
        <p:spPr>
          <a:xfrm>
            <a:off x="2616962" y="5082826"/>
            <a:ext cx="484166" cy="280221"/>
          </a:xfrm>
          <a:prstGeom prst="ellipse">
            <a:avLst/>
          </a:prstGeom>
          <a:noFill/>
          <a:ln w="25400" cap="flat" cmpd="sng" algn="ctr">
            <a:solidFill>
              <a:srgbClr val="7030A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CA" sz="1800" b="0" i="0" u="none" strike="noStrike" kern="0" cap="none" spc="0" normalizeH="0" baseline="0" noProof="0" smtClean="0">
              <a:ln>
                <a:noFill/>
              </a:ln>
              <a:solidFill>
                <a:prstClr val="white"/>
              </a:solidFill>
              <a:effectLst/>
              <a:uLnTx/>
              <a:uFillTx/>
              <a:latin typeface="Arial"/>
              <a:ea typeface="+mn-ea"/>
              <a:cs typeface="+mn-cs"/>
            </a:endParaRPr>
          </a:p>
        </p:txBody>
      </p:sp>
      <p:sp>
        <p:nvSpPr>
          <p:cNvPr id="55" name="Oval 54"/>
          <p:cNvSpPr/>
          <p:nvPr/>
        </p:nvSpPr>
        <p:spPr>
          <a:xfrm>
            <a:off x="2641130" y="5425700"/>
            <a:ext cx="440636" cy="536491"/>
          </a:xfrm>
          <a:prstGeom prst="ellipse">
            <a:avLst/>
          </a:prstGeom>
          <a:noFill/>
          <a:ln w="25400" cap="flat" cmpd="sng" algn="ctr">
            <a:solidFill>
              <a:srgbClr val="C0504D">
                <a:lumMod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CA" sz="1800" b="0" i="0" u="none" strike="noStrike" kern="0" cap="none" spc="0" normalizeH="0" baseline="0" noProof="0" smtClean="0">
              <a:ln>
                <a:noFill/>
              </a:ln>
              <a:solidFill>
                <a:prstClr val="white"/>
              </a:solidFill>
              <a:effectLst/>
              <a:uLnTx/>
              <a:uFillTx/>
              <a:latin typeface="Arial"/>
              <a:ea typeface="+mn-ea"/>
              <a:cs typeface="+mn-cs"/>
            </a:endParaRPr>
          </a:p>
        </p:txBody>
      </p:sp>
      <p:sp>
        <p:nvSpPr>
          <p:cNvPr id="56" name="Oval 55"/>
          <p:cNvSpPr/>
          <p:nvPr/>
        </p:nvSpPr>
        <p:spPr>
          <a:xfrm>
            <a:off x="2641130" y="6032088"/>
            <a:ext cx="423150" cy="385183"/>
          </a:xfrm>
          <a:prstGeom prst="ellipse">
            <a:avLst/>
          </a:prstGeom>
          <a:noFill/>
          <a:ln w="25400" cap="flat" cmpd="sng" algn="ctr">
            <a:solidFill>
              <a:srgbClr val="F79646">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CA" sz="1800" b="0" i="0" u="none" strike="noStrike" kern="0" cap="none" spc="0" normalizeH="0" baseline="0" noProof="0" smtClean="0">
              <a:ln>
                <a:noFill/>
              </a:ln>
              <a:solidFill>
                <a:prstClr val="white"/>
              </a:solidFill>
              <a:effectLst/>
              <a:uLnTx/>
              <a:uFillTx/>
              <a:latin typeface="Arial"/>
              <a:ea typeface="+mn-ea"/>
              <a:cs typeface="+mn-cs"/>
            </a:endParaRPr>
          </a:p>
        </p:txBody>
      </p:sp>
    </p:spTree>
    <p:extLst>
      <p:ext uri="{BB962C8B-B14F-4D97-AF65-F5344CB8AC3E}">
        <p14:creationId xmlns:p14="http://schemas.microsoft.com/office/powerpoint/2010/main" val="42480517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custDataLst>
              <p:tags r:id="rId1"/>
            </p:custDataLst>
          </p:nvPr>
        </p:nvSpPr>
        <p:spPr>
          <a:xfrm>
            <a:off x="457200" y="698068"/>
            <a:ext cx="8229600" cy="581025"/>
          </a:xfrm>
        </p:spPr>
        <p:txBody>
          <a:bodyPr/>
          <a:lstStyle/>
          <a:p>
            <a:r>
              <a:rPr lang="fr-CA" sz="2200" dirty="0" smtClean="0"/>
              <a:t>RC de l’importateur : recensement des transactions du courtier</a:t>
            </a:r>
            <a:endParaRPr lang="fr-CA" sz="2200" dirty="0"/>
          </a:p>
        </p:txBody>
      </p:sp>
      <p:sp>
        <p:nvSpPr>
          <p:cNvPr id="6" name="TextBox 5"/>
          <p:cNvSpPr txBox="1"/>
          <p:nvPr>
            <p:custDataLst>
              <p:tags r:id="rId2"/>
            </p:custDataLst>
          </p:nvPr>
        </p:nvSpPr>
        <p:spPr>
          <a:xfrm>
            <a:off x="342900" y="5144102"/>
            <a:ext cx="8458200" cy="1261884"/>
          </a:xfrm>
          <a:prstGeom prst="rect">
            <a:avLst/>
          </a:prstGeom>
          <a:noFill/>
        </p:spPr>
        <p:txBody>
          <a:bodyPr wrap="square" rtlCol="0">
            <a:spAutoFit/>
          </a:bodyPr>
          <a:lstStyle/>
          <a:p>
            <a:r>
              <a:rPr lang="fr-CA" sz="1100" dirty="0" smtClean="0"/>
              <a:t>Toutes les transactions comportant une référence à un courtier seront désignées par un « x » dans la nouvelle colonne « Courtier » de la « Section autres transactions » du RC de l’importateur.</a:t>
            </a:r>
          </a:p>
          <a:p>
            <a:endParaRPr lang="fr-CA" sz="400" dirty="0" smtClean="0"/>
          </a:p>
          <a:p>
            <a:r>
              <a:rPr lang="fr-CA" sz="1000" dirty="0" smtClean="0"/>
              <a:t>* Les transactions de courtiers désignées par un « x » dans la « Section autres transactions » ne correspondront pas au « Total à payer par le courtier » de la section d’en-tête du RC de l’importateur, car les transactions B3 ne seront pas affichées dans la « Section autres transactions » et, par conséquent, elles ne porteront pas de mention « x » (courtier). Dans les cas d’importateurs qui garantissent leurs transactions avec leur propre compte-garantie et qui font affaire avec plusieurs courtiers, la section des transactions peut présenter une combinaison de dettes d’importateurs et de dettes de courtiers.</a:t>
            </a:r>
            <a:endParaRPr lang="fr-CA" sz="1000" dirty="0"/>
          </a:p>
        </p:txBody>
      </p:sp>
      <p:pic>
        <p:nvPicPr>
          <p:cNvPr id="7" name="Picture 6"/>
          <p:cNvPicPr>
            <a:picLocks noChangeAspect="1"/>
          </p:cNvPicPr>
          <p:nvPr/>
        </p:nvPicPr>
        <p:blipFill>
          <a:blip r:embed="rId5"/>
          <a:stretch>
            <a:fillRect/>
          </a:stretch>
        </p:blipFill>
        <p:spPr>
          <a:xfrm>
            <a:off x="666750" y="1181702"/>
            <a:ext cx="7810500" cy="3962400"/>
          </a:xfrm>
          <a:prstGeom prst="rect">
            <a:avLst/>
          </a:prstGeom>
        </p:spPr>
      </p:pic>
      <p:sp>
        <p:nvSpPr>
          <p:cNvPr id="8" name="Oval 7"/>
          <p:cNvSpPr/>
          <p:nvPr/>
        </p:nvSpPr>
        <p:spPr>
          <a:xfrm>
            <a:off x="6905106" y="2022763"/>
            <a:ext cx="443345" cy="277091"/>
          </a:xfrm>
          <a:prstGeom prst="ellipse">
            <a:avLst/>
          </a:prstGeom>
          <a:noFill/>
          <a:ln w="25400" cap="flat" cmpd="sng" algn="ctr">
            <a:solidFill>
              <a:srgbClr val="FF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CA" sz="1800" b="0" i="0" u="none" strike="noStrike" kern="0" cap="none" spc="0" normalizeH="0" baseline="0" noProof="0" smtClean="0">
              <a:ln>
                <a:noFill/>
              </a:ln>
              <a:solidFill>
                <a:prstClr val="white"/>
              </a:solidFill>
              <a:effectLst/>
              <a:uLnTx/>
              <a:uFillTx/>
              <a:latin typeface="Arial"/>
              <a:ea typeface="+mn-ea"/>
              <a:cs typeface="+mn-cs"/>
            </a:endParaRPr>
          </a:p>
        </p:txBody>
      </p:sp>
    </p:spTree>
    <p:extLst>
      <p:ext uri="{BB962C8B-B14F-4D97-AF65-F5344CB8AC3E}">
        <p14:creationId xmlns:p14="http://schemas.microsoft.com/office/powerpoint/2010/main" val="3504733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custDataLst>
              <p:tags r:id="rId1"/>
            </p:custDataLst>
          </p:nvPr>
        </p:nvSpPr>
        <p:spPr>
          <a:xfrm>
            <a:off x="457200" y="788907"/>
            <a:ext cx="8229600" cy="581025"/>
          </a:xfrm>
        </p:spPr>
        <p:txBody>
          <a:bodyPr/>
          <a:lstStyle/>
          <a:p>
            <a:r>
              <a:rPr lang="fr-CA" sz="2600" dirty="0" smtClean="0"/>
              <a:t>RC de l’importateur : Section autres transactions </a:t>
            </a:r>
            <a:endParaRPr lang="fr-CA" sz="2600" dirty="0"/>
          </a:p>
        </p:txBody>
      </p:sp>
      <p:sp>
        <p:nvSpPr>
          <p:cNvPr id="5" name="TextBox 4"/>
          <p:cNvSpPr txBox="1"/>
          <p:nvPr>
            <p:custDataLst>
              <p:tags r:id="rId2"/>
            </p:custDataLst>
          </p:nvPr>
        </p:nvSpPr>
        <p:spPr>
          <a:xfrm>
            <a:off x="742950" y="5160963"/>
            <a:ext cx="7627620" cy="1015663"/>
          </a:xfrm>
          <a:prstGeom prst="rect">
            <a:avLst/>
          </a:prstGeom>
          <a:noFill/>
        </p:spPr>
        <p:txBody>
          <a:bodyPr wrap="square" rtlCol="0">
            <a:spAutoFit/>
          </a:bodyPr>
          <a:lstStyle/>
          <a:p>
            <a:r>
              <a:rPr lang="fr-CA" sz="1000" b="1" dirty="0" smtClean="0"/>
              <a:t>Changement d’état dans le RC </a:t>
            </a:r>
            <a:r>
              <a:rPr lang="fr-CA" sz="1000" dirty="0" smtClean="0"/>
              <a:t> </a:t>
            </a:r>
          </a:p>
          <a:p>
            <a:r>
              <a:rPr lang="fr-CA" sz="1000" dirty="0" smtClean="0"/>
              <a:t>État « </a:t>
            </a:r>
            <a:r>
              <a:rPr lang="fr-CA" sz="1000" u="sng" dirty="0" smtClean="0">
                <a:solidFill>
                  <a:srgbClr val="FF0000"/>
                </a:solidFill>
              </a:rPr>
              <a:t>Transféré à</a:t>
            </a:r>
            <a:r>
              <a:rPr lang="fr-CA" sz="1000" dirty="0" smtClean="0"/>
              <a:t> ». L’état « Transféré à » sera inscrit dans les cas où un crédit d’importateur ou de consultant (B2-1 ou K32) sera « réalloué » au compte-garantie d’un courtier alors qu’il n’était associé à aucun courtier au départ. Le crédit sera inscrit sur le RC de l’importateur, avec la mention de l’état « Transféré à » et un « x » dans la colonne « Courtier » (« Broker »). Il ne réduira pas la somme inscrite dans le champ « Total à payer par l’importateur ». Ce crédit sera inscrit dans le RC du courtier, avec la mention de l’état « Transféré de », et il réduira la somme inscrite dans le champ « Total à payer par le courtier » pour cet importateur. </a:t>
            </a:r>
            <a:endParaRPr lang="fr-CA" sz="1400" dirty="0"/>
          </a:p>
        </p:txBody>
      </p:sp>
      <p:pic>
        <p:nvPicPr>
          <p:cNvPr id="9" name="Picture 8"/>
          <p:cNvPicPr>
            <a:picLocks noChangeAspect="1"/>
          </p:cNvPicPr>
          <p:nvPr/>
        </p:nvPicPr>
        <p:blipFill>
          <a:blip r:embed="rId5"/>
          <a:stretch>
            <a:fillRect/>
          </a:stretch>
        </p:blipFill>
        <p:spPr>
          <a:xfrm>
            <a:off x="742950" y="1323469"/>
            <a:ext cx="7419975" cy="3764280"/>
          </a:xfrm>
          <a:prstGeom prst="rect">
            <a:avLst/>
          </a:prstGeom>
        </p:spPr>
      </p:pic>
      <p:sp>
        <p:nvSpPr>
          <p:cNvPr id="10" name="Oval 9"/>
          <p:cNvSpPr/>
          <p:nvPr/>
        </p:nvSpPr>
        <p:spPr>
          <a:xfrm>
            <a:off x="5004262" y="3597333"/>
            <a:ext cx="1546167" cy="464820"/>
          </a:xfrm>
          <a:prstGeom prst="ellipse">
            <a:avLst/>
          </a:prstGeom>
          <a:noFill/>
          <a:ln w="25400" cap="flat" cmpd="sng" algn="ctr">
            <a:solidFill>
              <a:srgbClr val="FF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CA" sz="1800" b="0" i="0" u="none" strike="noStrike" kern="0" cap="none" spc="0" normalizeH="0" baseline="0" noProof="0" smtClean="0">
              <a:ln>
                <a:noFill/>
              </a:ln>
              <a:solidFill>
                <a:prstClr val="white"/>
              </a:solidFill>
              <a:effectLst/>
              <a:uLnTx/>
              <a:uFillTx/>
              <a:latin typeface="Arial"/>
              <a:ea typeface="+mn-ea"/>
              <a:cs typeface="+mn-cs"/>
            </a:endParaRPr>
          </a:p>
        </p:txBody>
      </p:sp>
      <p:sp>
        <p:nvSpPr>
          <p:cNvPr id="11" name="Oval 10"/>
          <p:cNvSpPr/>
          <p:nvPr/>
        </p:nvSpPr>
        <p:spPr>
          <a:xfrm>
            <a:off x="6676678" y="3597333"/>
            <a:ext cx="405766" cy="464820"/>
          </a:xfrm>
          <a:prstGeom prst="ellipse">
            <a:avLst/>
          </a:prstGeom>
          <a:noFill/>
          <a:ln w="25400" cap="flat" cmpd="sng" algn="ctr">
            <a:solidFill>
              <a:srgbClr val="FF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CA" sz="1800" b="0" i="0" u="none" strike="noStrike" kern="0" cap="none" spc="0" normalizeH="0" baseline="0" noProof="0" smtClean="0">
              <a:ln>
                <a:noFill/>
              </a:ln>
              <a:solidFill>
                <a:prstClr val="white"/>
              </a:solidFill>
              <a:effectLst/>
              <a:uLnTx/>
              <a:uFillTx/>
              <a:latin typeface="Arial"/>
              <a:ea typeface="+mn-ea"/>
              <a:cs typeface="+mn-cs"/>
            </a:endParaRPr>
          </a:p>
        </p:txBody>
      </p:sp>
    </p:spTree>
    <p:extLst>
      <p:ext uri="{BB962C8B-B14F-4D97-AF65-F5344CB8AC3E}">
        <p14:creationId xmlns:p14="http://schemas.microsoft.com/office/powerpoint/2010/main" val="3618565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custDataLst>
              <p:tags r:id="rId1"/>
            </p:custDataLst>
          </p:nvPr>
        </p:nvSpPr>
        <p:spPr>
          <a:xfrm>
            <a:off x="478465" y="2909961"/>
            <a:ext cx="8229600" cy="581025"/>
          </a:xfrm>
        </p:spPr>
        <p:txBody>
          <a:bodyPr/>
          <a:lstStyle/>
          <a:p>
            <a:r>
              <a:rPr dirty="0"/>
              <a:t>Mises à jour proposées au </a:t>
            </a:r>
            <a:r>
              <a:rPr lang="fr-CA" dirty="0" smtClean="0"/>
              <a:t>RC</a:t>
            </a:r>
            <a:r>
              <a:rPr dirty="0" smtClean="0"/>
              <a:t> </a:t>
            </a:r>
            <a:r>
              <a:rPr dirty="0"/>
              <a:t>du courtier</a:t>
            </a:r>
            <a:endParaRPr lang="fr-FR" dirty="0"/>
          </a:p>
        </p:txBody>
      </p:sp>
    </p:spTree>
    <p:extLst>
      <p:ext uri="{BB962C8B-B14F-4D97-AF65-F5344CB8AC3E}">
        <p14:creationId xmlns:p14="http://schemas.microsoft.com/office/powerpoint/2010/main" val="17567371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custDataLst>
              <p:tags r:id="rId1"/>
            </p:custDataLst>
          </p:nvPr>
        </p:nvSpPr>
        <p:spPr>
          <a:xfrm>
            <a:off x="5827427" y="1289440"/>
            <a:ext cx="3237762" cy="5319178"/>
          </a:xfrm>
        </p:spPr>
        <p:txBody>
          <a:bodyPr/>
          <a:lstStyle/>
          <a:p>
            <a:pPr marL="228600" indent="-228600">
              <a:buFont typeface="+mj-lt"/>
              <a:buAutoNum type="alphaUcPeriod"/>
            </a:pPr>
            <a:r>
              <a:rPr lang="fr-CA" sz="1000" dirty="0" smtClean="0"/>
              <a:t>Total à payer du RC précédent: Total à payer du RC du courtier précédent, pour cet importateur.</a:t>
            </a:r>
          </a:p>
          <a:p>
            <a:pPr marL="228600" indent="-228600">
              <a:buFont typeface="+mj-lt"/>
              <a:buAutoNum type="alphaUcPeriod"/>
            </a:pPr>
            <a:r>
              <a:rPr lang="fr-CA" sz="1000" dirty="0" smtClean="0">
                <a:solidFill>
                  <a:srgbClr val="FF0000"/>
                </a:solidFill>
              </a:rPr>
              <a:t>Paiements depuis le dernier RC: </a:t>
            </a:r>
            <a:r>
              <a:rPr lang="fr-CA" sz="1000" dirty="0" smtClean="0"/>
              <a:t>Paiements de courtier (y compris les paiements provisoires) reçus depuis le dernier RC. </a:t>
            </a:r>
          </a:p>
          <a:p>
            <a:pPr marL="228600" indent="-228600">
              <a:buFont typeface="+mj-lt"/>
              <a:buAutoNum type="alphaUcPeriod"/>
            </a:pPr>
            <a:r>
              <a:rPr lang="fr-CA" sz="1000" dirty="0" smtClean="0"/>
              <a:t>Décaissement: Tous les remboursements décaissés en faveur de l’importateur qui ont été désignés par la mention d’un courtier.</a:t>
            </a:r>
          </a:p>
          <a:p>
            <a:pPr marL="228600" indent="-228600">
              <a:buFont typeface="+mj-lt"/>
              <a:buAutoNum type="alphaUcPeriod"/>
            </a:pPr>
            <a:r>
              <a:rPr lang="fr-CA" sz="1000" dirty="0" smtClean="0"/>
              <a:t>Solde d’ouverture: Total à payer du RC précédent, moins les paiements depuis le dernier RC, plus tous les décaissements.</a:t>
            </a:r>
          </a:p>
          <a:p>
            <a:pPr marL="228600" indent="-228600">
              <a:buFont typeface="+mj-lt"/>
              <a:buAutoNum type="alphaUcPeriod"/>
            </a:pPr>
            <a:r>
              <a:rPr lang="fr-CA" sz="1000" dirty="0" smtClean="0">
                <a:solidFill>
                  <a:srgbClr val="00B050"/>
                </a:solidFill>
              </a:rPr>
              <a:t>Transactions courantes: </a:t>
            </a:r>
            <a:r>
              <a:rPr lang="fr-CA" sz="1000" dirty="0" smtClean="0"/>
              <a:t>Nouvelles transactions B3 pour le cycle de facturation actuel, avec mention d’un courtier.</a:t>
            </a:r>
          </a:p>
          <a:p>
            <a:pPr marL="228600" indent="-228600">
              <a:buFont typeface="+mj-lt"/>
              <a:buAutoNum type="alphaUcPeriod"/>
            </a:pPr>
            <a:r>
              <a:rPr lang="fr-CA" sz="1000" dirty="0" smtClean="0">
                <a:solidFill>
                  <a:srgbClr val="7030A0"/>
                </a:solidFill>
              </a:rPr>
              <a:t>Autres transactions: </a:t>
            </a:r>
            <a:r>
              <a:rPr lang="fr-CA" sz="1000" dirty="0" smtClean="0"/>
              <a:t>Total des transactions de débit non B3 arrivées à échéance à la date d’échéance de ce RC. (Cette section ne comprendra pas les transactions non B3 non payées à l’état « En retard », car celles-ci seront incluses dans le champ « Total à payer du RC précédent »).     </a:t>
            </a:r>
          </a:p>
          <a:p>
            <a:pPr marL="228600" indent="-228600">
              <a:buFont typeface="+mj-lt"/>
              <a:buAutoNum type="alphaUcPeriod"/>
            </a:pPr>
            <a:r>
              <a:rPr lang="fr-CA" sz="1000" dirty="0" smtClean="0">
                <a:solidFill>
                  <a:schemeClr val="accent2">
                    <a:lumMod val="50000"/>
                  </a:schemeClr>
                </a:solidFill>
              </a:rPr>
              <a:t>Crédit disponible: </a:t>
            </a:r>
            <a:r>
              <a:rPr lang="fr-CA" sz="1000" dirty="0" smtClean="0"/>
              <a:t>Nouveaux documents de crédit ouverts (crédits B2-1/crédits K32), avec mention d’un courtier. Les crédits non utilisés de la période précédente seront inclus dans la section « Total à payer du RC précédent ». </a:t>
            </a:r>
          </a:p>
          <a:p>
            <a:pPr marL="228600" indent="-228600">
              <a:buFont typeface="+mj-lt"/>
              <a:buAutoNum type="alphaUcPeriod"/>
            </a:pPr>
            <a:r>
              <a:rPr lang="fr-CA" sz="1000" dirty="0" smtClean="0">
                <a:solidFill>
                  <a:schemeClr val="accent6"/>
                </a:solidFill>
              </a:rPr>
              <a:t>Total des intérêts: </a:t>
            </a:r>
            <a:r>
              <a:rPr lang="fr-CA" sz="1000" dirty="0" smtClean="0"/>
              <a:t>Nouveaux documents de calcul des intérêts, avec mention d’un courtier. </a:t>
            </a:r>
          </a:p>
          <a:p>
            <a:pPr marL="228600" indent="-228600">
              <a:buFont typeface="+mj-lt"/>
              <a:buAutoNum type="alphaUcPeriod"/>
            </a:pPr>
            <a:r>
              <a:rPr lang="fr-CA" sz="1000" dirty="0" smtClean="0"/>
              <a:t>Total à payer: Somme que le courtier doit payer.</a:t>
            </a:r>
          </a:p>
          <a:p>
            <a:pPr marL="228600" indent="-228600">
              <a:buFont typeface="+mj-lt"/>
              <a:buAutoNum type="alphaUcPeriod"/>
            </a:pPr>
            <a:endParaRPr lang="fr-CA" sz="1000" dirty="0" smtClean="0"/>
          </a:p>
          <a:p>
            <a:pPr marL="228600" indent="-228600">
              <a:buFont typeface="+mj-lt"/>
              <a:buAutoNum type="alphaUcPeriod"/>
            </a:pPr>
            <a:endParaRPr lang="fr-CA" sz="1000" dirty="0" smtClean="0"/>
          </a:p>
          <a:p>
            <a:pPr marL="228600" indent="-228600">
              <a:buFont typeface="+mj-lt"/>
              <a:buAutoNum type="alphaUcPeriod"/>
            </a:pPr>
            <a:endParaRPr lang="fr-CA" sz="1000" dirty="0" smtClean="0"/>
          </a:p>
          <a:p>
            <a:pPr marL="228600" indent="-228600">
              <a:buFont typeface="+mj-lt"/>
              <a:buAutoNum type="alphaUcPeriod"/>
            </a:pPr>
            <a:endParaRPr lang="fr-CA" sz="1000" dirty="0" smtClean="0"/>
          </a:p>
          <a:p>
            <a:pPr marL="0" indent="0">
              <a:buNone/>
            </a:pPr>
            <a:endParaRPr lang="fr-CA" sz="1000" dirty="0" smtClean="0"/>
          </a:p>
          <a:p>
            <a:pPr marL="0" indent="0">
              <a:buNone/>
            </a:pPr>
            <a:endParaRPr lang="fr-CA" sz="1000" dirty="0" smtClean="0"/>
          </a:p>
          <a:p>
            <a:endParaRPr lang="fr-CA" sz="1600" dirty="0"/>
          </a:p>
        </p:txBody>
      </p:sp>
      <p:sp>
        <p:nvSpPr>
          <p:cNvPr id="3" name="Title 2"/>
          <p:cNvSpPr>
            <a:spLocks noGrp="1"/>
          </p:cNvSpPr>
          <p:nvPr>
            <p:ph type="title"/>
            <p:custDataLst>
              <p:tags r:id="rId2"/>
            </p:custDataLst>
          </p:nvPr>
        </p:nvSpPr>
        <p:spPr/>
        <p:txBody>
          <a:bodyPr/>
          <a:lstStyle/>
          <a:p>
            <a:r>
              <a:rPr lang="fr-CA" dirty="0" smtClean="0"/>
              <a:t>RC du courtier : En-tête de l’importateur</a:t>
            </a:r>
            <a:endParaRPr lang="fr-CA" dirty="0"/>
          </a:p>
        </p:txBody>
      </p:sp>
      <p:pic>
        <p:nvPicPr>
          <p:cNvPr id="15" name="Picture 14"/>
          <p:cNvPicPr>
            <a:picLocks noChangeAspect="1"/>
          </p:cNvPicPr>
          <p:nvPr/>
        </p:nvPicPr>
        <p:blipFill>
          <a:blip r:embed="rId5"/>
          <a:stretch>
            <a:fillRect/>
          </a:stretch>
        </p:blipFill>
        <p:spPr>
          <a:xfrm>
            <a:off x="408653" y="1355695"/>
            <a:ext cx="5237817" cy="4996602"/>
          </a:xfrm>
          <a:prstGeom prst="rect">
            <a:avLst/>
          </a:prstGeom>
        </p:spPr>
      </p:pic>
      <p:cxnSp>
        <p:nvCxnSpPr>
          <p:cNvPr id="16" name="Straight Arrow Connector 15"/>
          <p:cNvCxnSpPr/>
          <p:nvPr/>
        </p:nvCxnSpPr>
        <p:spPr>
          <a:xfrm flipV="1">
            <a:off x="1592159" y="2675863"/>
            <a:ext cx="3548105" cy="1256983"/>
          </a:xfrm>
          <a:prstGeom prst="straightConnector1">
            <a:avLst/>
          </a:prstGeom>
          <a:noFill/>
          <a:ln w="9525" cap="flat" cmpd="sng" algn="ctr">
            <a:solidFill>
              <a:srgbClr val="00B050"/>
            </a:solidFill>
            <a:prstDash val="solid"/>
            <a:tailEnd type="triangle"/>
          </a:ln>
          <a:effectLst/>
        </p:spPr>
      </p:cxnSp>
      <p:sp>
        <p:nvSpPr>
          <p:cNvPr id="17" name="Oval 16"/>
          <p:cNvSpPr/>
          <p:nvPr/>
        </p:nvSpPr>
        <p:spPr>
          <a:xfrm>
            <a:off x="1201914" y="3899592"/>
            <a:ext cx="457200" cy="227071"/>
          </a:xfrm>
          <a:prstGeom prst="ellipse">
            <a:avLst/>
          </a:prstGeom>
          <a:noFill/>
          <a:ln w="25400" cap="flat" cmpd="sng" algn="ctr">
            <a:solidFill>
              <a:srgbClr val="00B05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CA" sz="1800" b="0" i="0" u="none" strike="noStrike" kern="0" cap="none" spc="0" normalizeH="0" baseline="0" noProof="0" smtClean="0">
              <a:ln>
                <a:noFill/>
              </a:ln>
              <a:solidFill>
                <a:prstClr val="white"/>
              </a:solidFill>
              <a:effectLst/>
              <a:uLnTx/>
              <a:uFillTx/>
              <a:latin typeface="Arial"/>
              <a:ea typeface="+mn-ea"/>
              <a:cs typeface="+mn-cs"/>
            </a:endParaRPr>
          </a:p>
        </p:txBody>
      </p:sp>
      <p:cxnSp>
        <p:nvCxnSpPr>
          <p:cNvPr id="18" name="Straight Arrow Connector 17"/>
          <p:cNvCxnSpPr/>
          <p:nvPr/>
        </p:nvCxnSpPr>
        <p:spPr>
          <a:xfrm flipV="1">
            <a:off x="3546119" y="2309149"/>
            <a:ext cx="1669576" cy="2858604"/>
          </a:xfrm>
          <a:prstGeom prst="straightConnector1">
            <a:avLst/>
          </a:prstGeom>
          <a:noFill/>
          <a:ln w="9525" cap="flat" cmpd="sng" algn="ctr">
            <a:solidFill>
              <a:srgbClr val="FF0000"/>
            </a:solidFill>
            <a:prstDash val="solid"/>
            <a:tailEnd type="triangle"/>
          </a:ln>
          <a:effectLst/>
        </p:spPr>
      </p:cxnSp>
      <p:sp>
        <p:nvSpPr>
          <p:cNvPr id="19" name="Oval 18"/>
          <p:cNvSpPr/>
          <p:nvPr/>
        </p:nvSpPr>
        <p:spPr>
          <a:xfrm>
            <a:off x="3093006" y="5139915"/>
            <a:ext cx="560439" cy="154864"/>
          </a:xfrm>
          <a:prstGeom prst="ellipse">
            <a:avLst/>
          </a:prstGeom>
          <a:noFill/>
          <a:ln w="25400" cap="flat" cmpd="sng" algn="ctr">
            <a:solidFill>
              <a:srgbClr val="FF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CA" sz="1800" b="0" i="0" u="none" strike="noStrike" kern="0" cap="none" spc="0" normalizeH="0" baseline="0" noProof="0" smtClean="0">
              <a:ln>
                <a:noFill/>
              </a:ln>
              <a:solidFill>
                <a:prstClr val="white"/>
              </a:solidFill>
              <a:effectLst/>
              <a:uLnTx/>
              <a:uFillTx/>
              <a:latin typeface="Arial"/>
              <a:ea typeface="+mn-ea"/>
              <a:cs typeface="+mn-cs"/>
            </a:endParaRPr>
          </a:p>
        </p:txBody>
      </p:sp>
      <p:cxnSp>
        <p:nvCxnSpPr>
          <p:cNvPr id="20" name="Straight Arrow Connector 19"/>
          <p:cNvCxnSpPr/>
          <p:nvPr/>
        </p:nvCxnSpPr>
        <p:spPr>
          <a:xfrm flipV="1">
            <a:off x="3584665" y="2785585"/>
            <a:ext cx="1728714" cy="2610712"/>
          </a:xfrm>
          <a:prstGeom prst="straightConnector1">
            <a:avLst/>
          </a:prstGeom>
          <a:noFill/>
          <a:ln w="9525" cap="flat" cmpd="sng" algn="ctr">
            <a:solidFill>
              <a:srgbClr val="7030A0"/>
            </a:solidFill>
            <a:prstDash val="solid"/>
            <a:tailEnd type="triangle"/>
          </a:ln>
          <a:effectLst/>
        </p:spPr>
      </p:cxnSp>
      <p:sp>
        <p:nvSpPr>
          <p:cNvPr id="22" name="Oval 21"/>
          <p:cNvSpPr/>
          <p:nvPr/>
        </p:nvSpPr>
        <p:spPr>
          <a:xfrm>
            <a:off x="3127735" y="5374828"/>
            <a:ext cx="523568" cy="172075"/>
          </a:xfrm>
          <a:prstGeom prst="ellipse">
            <a:avLst/>
          </a:prstGeom>
          <a:noFill/>
          <a:ln w="25400" cap="flat" cmpd="sng" algn="ctr">
            <a:solidFill>
              <a:srgbClr val="7030A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CA" sz="1800" b="0" i="0" u="none" strike="noStrike" kern="0" cap="none" spc="0" normalizeH="0" baseline="0" noProof="0" smtClean="0">
              <a:ln>
                <a:noFill/>
              </a:ln>
              <a:solidFill>
                <a:prstClr val="white"/>
              </a:solidFill>
              <a:effectLst/>
              <a:uLnTx/>
              <a:uFillTx/>
              <a:latin typeface="Arial"/>
              <a:ea typeface="+mn-ea"/>
              <a:cs typeface="+mn-cs"/>
            </a:endParaRPr>
          </a:p>
        </p:txBody>
      </p:sp>
      <p:cxnSp>
        <p:nvCxnSpPr>
          <p:cNvPr id="25" name="Straight Arrow Connector 24"/>
          <p:cNvCxnSpPr/>
          <p:nvPr/>
        </p:nvCxnSpPr>
        <p:spPr>
          <a:xfrm flipV="1">
            <a:off x="3613281" y="2941211"/>
            <a:ext cx="1700098" cy="2771517"/>
          </a:xfrm>
          <a:prstGeom prst="straightConnector1">
            <a:avLst/>
          </a:prstGeom>
          <a:noFill/>
          <a:ln w="9525" cap="flat" cmpd="sng" algn="ctr">
            <a:solidFill>
              <a:srgbClr val="C0504D">
                <a:lumMod val="50000"/>
              </a:srgbClr>
            </a:solidFill>
            <a:prstDash val="solid"/>
            <a:tailEnd type="triangle"/>
          </a:ln>
          <a:effectLst/>
        </p:spPr>
      </p:cxnSp>
      <p:sp>
        <p:nvSpPr>
          <p:cNvPr id="26" name="Oval 25"/>
          <p:cNvSpPr/>
          <p:nvPr/>
        </p:nvSpPr>
        <p:spPr>
          <a:xfrm>
            <a:off x="3202665" y="5655838"/>
            <a:ext cx="481067" cy="388469"/>
          </a:xfrm>
          <a:prstGeom prst="ellipse">
            <a:avLst/>
          </a:prstGeom>
          <a:noFill/>
          <a:ln w="25400" cap="flat" cmpd="sng" algn="ctr">
            <a:solidFill>
              <a:srgbClr val="C0504D">
                <a:lumMod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CA" sz="1800" b="0" i="0" u="none" strike="noStrike" kern="0" cap="none" spc="0" normalizeH="0" baseline="0" noProof="0" smtClean="0">
              <a:ln>
                <a:noFill/>
              </a:ln>
              <a:solidFill>
                <a:prstClr val="white"/>
              </a:solidFill>
              <a:effectLst/>
              <a:uLnTx/>
              <a:uFillTx/>
              <a:latin typeface="Arial"/>
              <a:ea typeface="+mn-ea"/>
              <a:cs typeface="+mn-cs"/>
            </a:endParaRPr>
          </a:p>
        </p:txBody>
      </p:sp>
      <p:sp>
        <p:nvSpPr>
          <p:cNvPr id="29" name="Oval 28"/>
          <p:cNvSpPr/>
          <p:nvPr/>
        </p:nvSpPr>
        <p:spPr>
          <a:xfrm>
            <a:off x="3221974" y="6168804"/>
            <a:ext cx="442451" cy="183493"/>
          </a:xfrm>
          <a:prstGeom prst="ellipse">
            <a:avLst/>
          </a:prstGeom>
          <a:noFill/>
          <a:ln w="25400" cap="flat" cmpd="sng" algn="ctr">
            <a:solidFill>
              <a:srgbClr val="F79646">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CA" sz="1800" b="0" i="0" u="none" strike="noStrike" kern="0" cap="none" spc="0" normalizeH="0" baseline="0" noProof="0" smtClean="0">
              <a:ln>
                <a:noFill/>
              </a:ln>
              <a:solidFill>
                <a:prstClr val="white"/>
              </a:solidFill>
              <a:effectLst/>
              <a:uLnTx/>
              <a:uFillTx/>
              <a:latin typeface="Arial"/>
              <a:ea typeface="+mn-ea"/>
              <a:cs typeface="+mn-cs"/>
            </a:endParaRPr>
          </a:p>
        </p:txBody>
      </p:sp>
      <p:cxnSp>
        <p:nvCxnSpPr>
          <p:cNvPr id="31" name="Straight Arrow Connector 30"/>
          <p:cNvCxnSpPr/>
          <p:nvPr/>
        </p:nvCxnSpPr>
        <p:spPr>
          <a:xfrm flipV="1">
            <a:off x="3584665" y="3020399"/>
            <a:ext cx="1798214" cy="3148405"/>
          </a:xfrm>
          <a:prstGeom prst="straightConnector1">
            <a:avLst/>
          </a:prstGeom>
          <a:noFill/>
          <a:ln w="9525" cap="flat" cmpd="sng" algn="ctr">
            <a:solidFill>
              <a:srgbClr val="F79646"/>
            </a:solidFill>
            <a:prstDash val="solid"/>
            <a:tailEnd type="triangle"/>
          </a:ln>
          <a:effectLst/>
        </p:spPr>
      </p:cxnSp>
    </p:spTree>
    <p:extLst>
      <p:ext uri="{BB962C8B-B14F-4D97-AF65-F5344CB8AC3E}">
        <p14:creationId xmlns:p14="http://schemas.microsoft.com/office/powerpoint/2010/main" val="35270859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custDataLst>
              <p:tags r:id="rId1"/>
            </p:custDataLst>
          </p:nvPr>
        </p:nvSpPr>
        <p:spPr>
          <a:xfrm>
            <a:off x="223284" y="812760"/>
            <a:ext cx="8463516" cy="581025"/>
          </a:xfrm>
        </p:spPr>
        <p:txBody>
          <a:bodyPr/>
          <a:lstStyle/>
          <a:p>
            <a:r>
              <a:rPr lang="fr-CA" sz="2700" dirty="0" smtClean="0"/>
              <a:t>RC du courtier : totaux (TPS, Importateur direct)</a:t>
            </a:r>
            <a:endParaRPr lang="fr-CA" sz="2700" dirty="0"/>
          </a:p>
        </p:txBody>
      </p:sp>
      <p:sp>
        <p:nvSpPr>
          <p:cNvPr id="5" name="Content Placeholder 1"/>
          <p:cNvSpPr txBox="1">
            <a:spLocks/>
          </p:cNvSpPr>
          <p:nvPr>
            <p:custDataLst>
              <p:tags r:id="rId2"/>
            </p:custDataLst>
          </p:nvPr>
        </p:nvSpPr>
        <p:spPr>
          <a:xfrm>
            <a:off x="349102" y="3228931"/>
            <a:ext cx="8244840" cy="4541203"/>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CA" sz="1000" dirty="0" smtClean="0"/>
              <a:t>J. </a:t>
            </a:r>
            <a:r>
              <a:rPr lang="fr-CA" sz="1000" dirty="0" smtClean="0"/>
              <a:t>Transactions des périodes précédentes (non soldées) </a:t>
            </a:r>
          </a:p>
          <a:p>
            <a:pPr lvl="1"/>
            <a:r>
              <a:rPr lang="fr-CA" sz="1000" dirty="0" smtClean="0"/>
              <a:t>Affiche la somme de toutes les transactions B3 non payées ou non soldées des périodes précédentes qui ont été transférées avec un indicateur « G » ou « I » et qui portent l’identifiant du compte-garantie du courtier. </a:t>
            </a:r>
          </a:p>
          <a:p>
            <a:pPr marL="0" indent="0">
              <a:buNone/>
            </a:pPr>
            <a:r>
              <a:rPr lang="fr-CA" sz="1000" dirty="0" smtClean="0"/>
              <a:t>K. </a:t>
            </a:r>
            <a:r>
              <a:rPr lang="fr-CA" sz="1000" dirty="0" smtClean="0"/>
              <a:t>Transactions de la période courante </a:t>
            </a:r>
          </a:p>
          <a:p>
            <a:pPr lvl="1"/>
            <a:r>
              <a:rPr lang="fr-CA" sz="1000" dirty="0" smtClean="0"/>
              <a:t>Affiche la somme de toutes les transactions B3 pour le cycle de facturation en cours qui ont été transférées avec un indicateur « G » ou « I » et qui portent l’identifiant du compte-garantie du courtier.</a:t>
            </a:r>
          </a:p>
          <a:p>
            <a:pPr marL="0" indent="0">
              <a:buNone/>
            </a:pPr>
            <a:endParaRPr lang="fr-CA" sz="1000" dirty="0" smtClean="0"/>
          </a:p>
          <a:p>
            <a:pPr marL="0" indent="0">
              <a:buNone/>
            </a:pPr>
            <a:r>
              <a:rPr lang="fr-CA" sz="1000" dirty="0" smtClean="0"/>
              <a:t>Cette section sera remplie de montants à zéro si l’importateur ne participe pas au programme de paiement direct de la TPS ou au programme d’utilisation directe de la garantie de l’importateur.</a:t>
            </a:r>
          </a:p>
          <a:p>
            <a:endParaRPr lang="fr-CA" sz="1000" dirty="0" smtClean="0"/>
          </a:p>
          <a:p>
            <a:pPr marL="0" indent="0">
              <a:buNone/>
            </a:pPr>
            <a:r>
              <a:rPr lang="fr-CA" sz="1000" dirty="0" smtClean="0"/>
              <a:t>La section « Transactions » du RC du courtier affichera aussi, désormais, les montants de la TPS (dans les cas d’un participant au programme de paiement direct de la TPS) et les montants correspondant au programme d’utilisation directe de la garantie de l’importateur. Ces montants seront inscrits, mais ils ne seront pas inclus dans le total à payer par le courtier.  </a:t>
            </a:r>
          </a:p>
          <a:p>
            <a:pPr marL="0" lvl="0" indent="0">
              <a:buNone/>
            </a:pPr>
            <a:endParaRPr lang="fr-CA" sz="1000" dirty="0" smtClean="0"/>
          </a:p>
          <a:p>
            <a:pPr marL="0" indent="0">
              <a:buNone/>
            </a:pPr>
            <a:r>
              <a:rPr lang="fr-CA" sz="1000" dirty="0" smtClean="0"/>
              <a:t>Ces nouvelles informations permettent au courtier de voir toutes les transactions du cycle de facturation précédent qui sont non payées ou non soldées, qui portent l’indicateur « G » ou « I » et qui portent l’identifiant du compte-garantie du courtier, ainsi que toutes les nouvelles transactions B3 pour le cycle de facturation en cours qui ont été transmises accompagnées d’un indicateur « G » ou « I » et qui portent l’identifiant du compte-garantie du courtier. Cela aidera le courtier à réaliser le rapprochement des comptes. </a:t>
            </a:r>
          </a:p>
          <a:p>
            <a:endParaRPr lang="fr-CA" sz="1000" dirty="0" smtClean="0"/>
          </a:p>
          <a:p>
            <a:endParaRPr lang="fr-CA" sz="1600" dirty="0"/>
          </a:p>
        </p:txBody>
      </p:sp>
      <p:pic>
        <p:nvPicPr>
          <p:cNvPr id="13" name="Picture 12"/>
          <p:cNvPicPr>
            <a:picLocks noChangeAspect="1"/>
          </p:cNvPicPr>
          <p:nvPr/>
        </p:nvPicPr>
        <p:blipFill>
          <a:blip r:embed="rId6"/>
          <a:stretch>
            <a:fillRect/>
          </a:stretch>
        </p:blipFill>
        <p:spPr>
          <a:xfrm>
            <a:off x="173149" y="1333102"/>
            <a:ext cx="8420793" cy="1895829"/>
          </a:xfrm>
          <a:prstGeom prst="rect">
            <a:avLst/>
          </a:prstGeom>
        </p:spPr>
      </p:pic>
      <p:sp>
        <p:nvSpPr>
          <p:cNvPr id="14" name="Oval 13"/>
          <p:cNvSpPr/>
          <p:nvPr/>
        </p:nvSpPr>
        <p:spPr>
          <a:xfrm>
            <a:off x="1581674" y="2369127"/>
            <a:ext cx="623455" cy="193964"/>
          </a:xfrm>
          <a:prstGeom prst="ellipse">
            <a:avLst/>
          </a:prstGeom>
          <a:noFill/>
          <a:ln w="25400" cap="flat" cmpd="sng" algn="ctr">
            <a:solidFill>
              <a:srgbClr val="FF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CA" sz="1800" b="1" i="0" u="none" strike="noStrike" kern="0" cap="none" spc="0" normalizeH="0" baseline="0" noProof="0" smtClean="0">
              <a:ln w="18000">
                <a:solidFill>
                  <a:srgbClr val="C0504D">
                    <a:satMod val="140000"/>
                  </a:srgbClr>
                </a:solidFill>
                <a:prstDash val="solid"/>
                <a:miter lim="800000"/>
              </a:ln>
              <a:noFill/>
              <a:effectLst>
                <a:outerShdw blurRad="25500" dist="23000" dir="7020000" algn="tl">
                  <a:srgbClr val="000000">
                    <a:alpha val="50000"/>
                  </a:srgbClr>
                </a:outerShdw>
              </a:effectLst>
              <a:uLnTx/>
              <a:uFillTx/>
              <a:latin typeface="Arial"/>
              <a:ea typeface="+mn-ea"/>
              <a:cs typeface="+mn-cs"/>
            </a:endParaRPr>
          </a:p>
        </p:txBody>
      </p:sp>
      <p:cxnSp>
        <p:nvCxnSpPr>
          <p:cNvPr id="15" name="Straight Arrow Connector 14"/>
          <p:cNvCxnSpPr/>
          <p:nvPr/>
        </p:nvCxnSpPr>
        <p:spPr>
          <a:xfrm flipH="1" flipV="1">
            <a:off x="1537855" y="1924110"/>
            <a:ext cx="311727" cy="445017"/>
          </a:xfrm>
          <a:prstGeom prst="straightConnector1">
            <a:avLst/>
          </a:prstGeom>
          <a:ln w="127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8" name="TextBox 17"/>
          <p:cNvSpPr txBox="1"/>
          <p:nvPr>
            <p:custDataLst>
              <p:tags r:id="rId3"/>
            </p:custDataLst>
          </p:nvPr>
        </p:nvSpPr>
        <p:spPr>
          <a:xfrm>
            <a:off x="-49354" y="1501223"/>
            <a:ext cx="1576647" cy="400110"/>
          </a:xfrm>
          <a:prstGeom prst="rect">
            <a:avLst/>
          </a:prstGeom>
          <a:solidFill>
            <a:schemeClr val="bg1"/>
          </a:solidFill>
          <a:ln>
            <a:solidFill>
              <a:srgbClr val="FF0000"/>
            </a:solidFill>
          </a:ln>
        </p:spPr>
        <p:txBody>
          <a:bodyPr wrap="square" rtlCol="0">
            <a:spAutoFit/>
          </a:bodyPr>
          <a:lstStyle/>
          <a:p>
            <a:r>
              <a:rPr lang="fr-CA" sz="1000" dirty="0" smtClean="0"/>
              <a:t>Inclus le « Total à payer du RC précédent ».</a:t>
            </a:r>
            <a:endParaRPr lang="fr-CA" sz="1000" dirty="0"/>
          </a:p>
        </p:txBody>
      </p:sp>
      <p:cxnSp>
        <p:nvCxnSpPr>
          <p:cNvPr id="20" name="Straight Arrow Connector 19"/>
          <p:cNvCxnSpPr/>
          <p:nvPr/>
        </p:nvCxnSpPr>
        <p:spPr>
          <a:xfrm flipV="1">
            <a:off x="5135507" y="1638594"/>
            <a:ext cx="2906681" cy="749028"/>
          </a:xfrm>
          <a:prstGeom prst="straightConnector1">
            <a:avLst/>
          </a:prstGeom>
          <a:noFill/>
          <a:ln w="12700" cap="flat" cmpd="sng" algn="ctr">
            <a:solidFill>
              <a:srgbClr val="FF0000"/>
            </a:solidFill>
            <a:prstDash val="solid"/>
            <a:tailEnd type="arrow"/>
          </a:ln>
          <a:effectLst/>
        </p:spPr>
      </p:cxnSp>
      <p:sp>
        <p:nvSpPr>
          <p:cNvPr id="22" name="Oval 21"/>
          <p:cNvSpPr/>
          <p:nvPr/>
        </p:nvSpPr>
        <p:spPr>
          <a:xfrm>
            <a:off x="4734421" y="2387622"/>
            <a:ext cx="691340" cy="164385"/>
          </a:xfrm>
          <a:prstGeom prst="ellipse">
            <a:avLst/>
          </a:prstGeom>
          <a:noFill/>
          <a:ln w="25400" cap="flat" cmpd="sng" algn="ctr">
            <a:solidFill>
              <a:srgbClr val="FF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CA" sz="1800" b="1" i="0" u="none" strike="noStrike" kern="0" cap="none" spc="0" normalizeH="0" baseline="0" noProof="0" smtClean="0">
              <a:ln w="18000">
                <a:solidFill>
                  <a:srgbClr val="C0504D">
                    <a:satMod val="140000"/>
                  </a:srgbClr>
                </a:solidFill>
                <a:prstDash val="solid"/>
                <a:miter lim="800000"/>
              </a:ln>
              <a:noFill/>
              <a:effectLst>
                <a:outerShdw blurRad="25500" dist="23000" dir="7020000" algn="tl">
                  <a:srgbClr val="000000">
                    <a:alpha val="50000"/>
                  </a:srgbClr>
                </a:outerShdw>
              </a:effectLst>
              <a:uLnTx/>
              <a:uFillTx/>
              <a:latin typeface="Arial"/>
              <a:ea typeface="+mn-ea"/>
              <a:cs typeface="+mn-cs"/>
            </a:endParaRPr>
          </a:p>
        </p:txBody>
      </p:sp>
      <p:cxnSp>
        <p:nvCxnSpPr>
          <p:cNvPr id="23" name="Straight Arrow Connector 22"/>
          <p:cNvCxnSpPr/>
          <p:nvPr/>
        </p:nvCxnSpPr>
        <p:spPr>
          <a:xfrm flipV="1">
            <a:off x="5421186" y="1790567"/>
            <a:ext cx="2575204" cy="868124"/>
          </a:xfrm>
          <a:prstGeom prst="straightConnector1">
            <a:avLst/>
          </a:prstGeom>
          <a:noFill/>
          <a:ln w="12700" cap="flat" cmpd="sng" algn="ctr">
            <a:solidFill>
              <a:srgbClr val="00B050"/>
            </a:solidFill>
            <a:prstDash val="solid"/>
            <a:tailEnd type="arrow"/>
          </a:ln>
          <a:effectLst/>
        </p:spPr>
      </p:cxnSp>
      <p:sp>
        <p:nvSpPr>
          <p:cNvPr id="24" name="Oval 23"/>
          <p:cNvSpPr/>
          <p:nvPr/>
        </p:nvSpPr>
        <p:spPr>
          <a:xfrm>
            <a:off x="4627031" y="2563091"/>
            <a:ext cx="798730" cy="332197"/>
          </a:xfrm>
          <a:prstGeom prst="ellipse">
            <a:avLst/>
          </a:prstGeom>
          <a:noFill/>
          <a:ln w="25400" cap="flat" cmpd="sng" algn="ctr">
            <a:solidFill>
              <a:srgbClr val="00B05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CA" sz="1800" b="0" i="0" u="none" strike="noStrike" kern="0" cap="none" spc="0" normalizeH="0" baseline="0" noProof="0" smtClean="0">
              <a:ln>
                <a:noFill/>
              </a:ln>
              <a:solidFill>
                <a:prstClr val="white"/>
              </a:solidFill>
              <a:effectLst/>
              <a:uLnTx/>
              <a:uFillTx/>
              <a:latin typeface="Arial"/>
              <a:ea typeface="+mn-ea"/>
              <a:cs typeface="+mn-cs"/>
            </a:endParaRPr>
          </a:p>
        </p:txBody>
      </p:sp>
    </p:spTree>
    <p:extLst>
      <p:ext uri="{BB962C8B-B14F-4D97-AF65-F5344CB8AC3E}">
        <p14:creationId xmlns:p14="http://schemas.microsoft.com/office/powerpoint/2010/main" val="15457570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custDataLst>
              <p:tags r:id="rId1"/>
            </p:custDataLst>
          </p:nvPr>
        </p:nvSpPr>
        <p:spPr>
          <a:xfrm>
            <a:off x="138223" y="836613"/>
            <a:ext cx="8771861" cy="581025"/>
          </a:xfrm>
        </p:spPr>
        <p:txBody>
          <a:bodyPr/>
          <a:lstStyle/>
          <a:p>
            <a:r>
              <a:rPr lang="fr-CA" sz="2600" dirty="0" smtClean="0"/>
              <a:t>RC du courtier : Section autres transactions </a:t>
            </a:r>
            <a:endParaRPr lang="fr-CA" sz="2600" dirty="0"/>
          </a:p>
        </p:txBody>
      </p:sp>
      <p:sp>
        <p:nvSpPr>
          <p:cNvPr id="5" name="Content Placeholder 1"/>
          <p:cNvSpPr txBox="1">
            <a:spLocks/>
          </p:cNvSpPr>
          <p:nvPr>
            <p:custDataLst>
              <p:tags r:id="rId2"/>
            </p:custDataLst>
          </p:nvPr>
        </p:nvSpPr>
        <p:spPr>
          <a:xfrm>
            <a:off x="336698" y="4527324"/>
            <a:ext cx="8244840" cy="4541203"/>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fr-CA" sz="1100" dirty="0" smtClean="0"/>
              <a:t>Changement d’état dans le RC  </a:t>
            </a:r>
          </a:p>
          <a:p>
            <a:r>
              <a:rPr lang="fr-CA" sz="1100" dirty="0" smtClean="0"/>
              <a:t>État « </a:t>
            </a:r>
            <a:r>
              <a:rPr lang="fr-CA" sz="1100" u="sng" dirty="0" smtClean="0">
                <a:solidFill>
                  <a:srgbClr val="FF0000"/>
                </a:solidFill>
              </a:rPr>
              <a:t>Transféré de</a:t>
            </a:r>
            <a:r>
              <a:rPr lang="fr-CA" sz="1100" dirty="0" smtClean="0"/>
              <a:t> ». L’état « Transféré de » sera inscrit dans les cas où un crédit d’importateur ou de consultant (B2-1 ou K32) sera « réalloué » au compte-garantie d’un courtier alors qu’il n’était associé à aucun courtier au départ. Ce crédit sera inscrit dans le RC du courtier, avec la mention de l’état « Transféré de », et il réduira la somme inscrite dans le champ « Total à payer par le courtier » pour cet importateur. Dans le cas d’un crédit B2-1 portant l’état « transféré de », les cinq premiers chiffres du numéro de la transaction (compte-garantie) sont masqués à des fins de confidentialité. </a:t>
            </a:r>
          </a:p>
          <a:p>
            <a:pPr marL="0" indent="0">
              <a:buNone/>
            </a:pPr>
            <a:endParaRPr lang="fr-FR" sz="1400" dirty="0"/>
          </a:p>
          <a:p>
            <a:pPr marL="0" indent="0">
              <a:buNone/>
            </a:pPr>
            <a:endParaRPr lang="fr-FR" sz="1400" dirty="0"/>
          </a:p>
        </p:txBody>
      </p:sp>
      <p:cxnSp>
        <p:nvCxnSpPr>
          <p:cNvPr id="13" name="Straight Connector 12"/>
          <p:cNvCxnSpPr/>
          <p:nvPr>
            <p:custDataLst>
              <p:tags r:id="rId3"/>
            </p:custDataLst>
          </p:nvPr>
        </p:nvCxnSpPr>
        <p:spPr>
          <a:xfrm>
            <a:off x="785811" y="3262840"/>
            <a:ext cx="0" cy="415122"/>
          </a:xfrm>
          <a:prstGeom prst="line">
            <a:avLst/>
          </a:prstGeom>
          <a:ln w="19050">
            <a:solidFill>
              <a:srgbClr val="7030A0"/>
            </a:solidFill>
          </a:ln>
        </p:spPr>
        <p:style>
          <a:lnRef idx="1">
            <a:schemeClr val="accent1"/>
          </a:lnRef>
          <a:fillRef idx="0">
            <a:schemeClr val="accent1"/>
          </a:fillRef>
          <a:effectRef idx="0">
            <a:schemeClr val="accent1"/>
          </a:effectRef>
          <a:fontRef idx="minor">
            <a:schemeClr val="tx1"/>
          </a:fontRef>
        </p:style>
      </p:cxnSp>
      <p:pic>
        <p:nvPicPr>
          <p:cNvPr id="12" name="Picture 11"/>
          <p:cNvPicPr>
            <a:picLocks noChangeAspect="1"/>
          </p:cNvPicPr>
          <p:nvPr/>
        </p:nvPicPr>
        <p:blipFill>
          <a:blip r:embed="rId7"/>
          <a:stretch>
            <a:fillRect/>
          </a:stretch>
        </p:blipFill>
        <p:spPr>
          <a:xfrm>
            <a:off x="1227270" y="1465467"/>
            <a:ext cx="7682814" cy="3014027"/>
          </a:xfrm>
          <a:prstGeom prst="rect">
            <a:avLst/>
          </a:prstGeom>
        </p:spPr>
      </p:pic>
      <p:sp>
        <p:nvSpPr>
          <p:cNvPr id="14" name="TextBox 13"/>
          <p:cNvSpPr txBox="1"/>
          <p:nvPr>
            <p:custDataLst>
              <p:tags r:id="rId4"/>
            </p:custDataLst>
          </p:nvPr>
        </p:nvSpPr>
        <p:spPr>
          <a:xfrm>
            <a:off x="136253" y="2171051"/>
            <a:ext cx="1191615" cy="1077218"/>
          </a:xfrm>
          <a:prstGeom prst="rect">
            <a:avLst/>
          </a:prstGeom>
          <a:noFill/>
          <a:ln w="19050">
            <a:solidFill>
              <a:srgbClr val="7030A0"/>
            </a:solidFill>
          </a:ln>
        </p:spPr>
        <p:txBody>
          <a:bodyPr wrap="square" rtlCol="0">
            <a:spAutoFit/>
          </a:bodyPr>
          <a:lstStyle/>
          <a:p>
            <a:r>
              <a:rPr lang="fr-CA" sz="800" dirty="0" smtClean="0"/>
              <a:t>Lorsqu’un crédit B2-1 est « transféré à » un courtier, les cinq premiers chiffres du numéro de la transaction sont masqués à des fins de confidentialité.</a:t>
            </a:r>
            <a:endParaRPr lang="fr-CA" sz="800" dirty="0"/>
          </a:p>
        </p:txBody>
      </p:sp>
      <p:sp>
        <p:nvSpPr>
          <p:cNvPr id="16" name="Rectangle 15"/>
          <p:cNvSpPr/>
          <p:nvPr/>
        </p:nvSpPr>
        <p:spPr>
          <a:xfrm>
            <a:off x="2190750" y="3589886"/>
            <a:ext cx="1762125" cy="181495"/>
          </a:xfrm>
          <a:prstGeom prst="rect">
            <a:avLst/>
          </a:prstGeom>
          <a:noFill/>
          <a:ln w="19050" cap="flat" cmpd="sng" algn="ctr">
            <a:solidFill>
              <a:srgbClr val="7030A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CA" sz="1800" b="0" i="0" u="none" strike="noStrike" kern="0" cap="none" spc="0" normalizeH="0" baseline="0" noProof="0" smtClean="0">
              <a:ln>
                <a:noFill/>
              </a:ln>
              <a:solidFill>
                <a:prstClr val="white"/>
              </a:solidFill>
              <a:effectLst/>
              <a:uLnTx/>
              <a:uFillTx/>
              <a:latin typeface="Arial"/>
              <a:ea typeface="+mn-ea"/>
              <a:cs typeface="+mn-cs"/>
            </a:endParaRPr>
          </a:p>
        </p:txBody>
      </p:sp>
      <p:cxnSp>
        <p:nvCxnSpPr>
          <p:cNvPr id="17" name="Straight Arrow Connector 16"/>
          <p:cNvCxnSpPr/>
          <p:nvPr/>
        </p:nvCxnSpPr>
        <p:spPr>
          <a:xfrm>
            <a:off x="785810" y="3673532"/>
            <a:ext cx="1404940" cy="0"/>
          </a:xfrm>
          <a:prstGeom prst="straightConnector1">
            <a:avLst/>
          </a:prstGeom>
          <a:noFill/>
          <a:ln w="19050" cap="flat" cmpd="sng" algn="ctr">
            <a:solidFill>
              <a:srgbClr val="7030A0"/>
            </a:solidFill>
            <a:prstDash val="solid"/>
            <a:tailEnd type="arrow"/>
          </a:ln>
          <a:effectLst/>
        </p:spPr>
      </p:cxnSp>
      <p:sp>
        <p:nvSpPr>
          <p:cNvPr id="18" name="Oval 17"/>
          <p:cNvSpPr/>
          <p:nvPr/>
        </p:nvSpPr>
        <p:spPr>
          <a:xfrm>
            <a:off x="6076777" y="1587686"/>
            <a:ext cx="1496464" cy="371522"/>
          </a:xfrm>
          <a:prstGeom prst="ellipse">
            <a:avLst/>
          </a:prstGeom>
          <a:noFill/>
          <a:ln w="1905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CA" sz="1800" b="0" i="0" u="none" strike="noStrike" kern="0" cap="none" spc="0" normalizeH="0" baseline="0" noProof="0" smtClean="0">
              <a:ln>
                <a:noFill/>
              </a:ln>
              <a:solidFill>
                <a:prstClr val="white"/>
              </a:solidFill>
              <a:effectLst/>
              <a:uLnTx/>
              <a:uFillTx/>
              <a:latin typeface="Arial"/>
              <a:ea typeface="+mn-ea"/>
              <a:cs typeface="+mn-cs"/>
            </a:endParaRPr>
          </a:p>
        </p:txBody>
      </p:sp>
      <p:cxnSp>
        <p:nvCxnSpPr>
          <p:cNvPr id="19" name="Straight Arrow Connector 18"/>
          <p:cNvCxnSpPr/>
          <p:nvPr/>
        </p:nvCxnSpPr>
        <p:spPr>
          <a:xfrm flipV="1">
            <a:off x="1428750" y="3629025"/>
            <a:ext cx="4531995" cy="1162050"/>
          </a:xfrm>
          <a:prstGeom prst="straightConnector1">
            <a:avLst/>
          </a:prstGeom>
          <a:noFill/>
          <a:ln w="12700" cap="flat" cmpd="sng" algn="ctr">
            <a:solidFill>
              <a:srgbClr val="FF0000"/>
            </a:solidFill>
            <a:prstDash val="solid"/>
            <a:tailEnd type="arrow"/>
          </a:ln>
          <a:effectLst/>
        </p:spPr>
      </p:cxnSp>
      <p:sp>
        <p:nvSpPr>
          <p:cNvPr id="20" name="Oval 19"/>
          <p:cNvSpPr/>
          <p:nvPr/>
        </p:nvSpPr>
        <p:spPr>
          <a:xfrm>
            <a:off x="5960745" y="3369807"/>
            <a:ext cx="1728528" cy="440158"/>
          </a:xfrm>
          <a:prstGeom prst="ellipse">
            <a:avLst/>
          </a:prstGeom>
          <a:noFill/>
          <a:ln w="25400" cap="flat" cmpd="sng" algn="ctr">
            <a:solidFill>
              <a:srgbClr val="FF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CA" sz="1800" b="0" i="0" u="none" strike="noStrike" kern="0" cap="none" spc="0" normalizeH="0" baseline="0" noProof="0" smtClean="0">
              <a:ln>
                <a:noFill/>
              </a:ln>
              <a:solidFill>
                <a:prstClr val="white"/>
              </a:solidFill>
              <a:effectLst/>
              <a:uLnTx/>
              <a:uFillTx/>
              <a:latin typeface="Arial"/>
              <a:ea typeface="+mn-ea"/>
              <a:cs typeface="+mn-cs"/>
            </a:endParaRPr>
          </a:p>
        </p:txBody>
      </p:sp>
    </p:spTree>
    <p:extLst>
      <p:ext uri="{BB962C8B-B14F-4D97-AF65-F5344CB8AC3E}">
        <p14:creationId xmlns:p14="http://schemas.microsoft.com/office/powerpoint/2010/main" val="7586501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custDataLst>
              <p:tags r:id="rId1"/>
            </p:custDataLst>
          </p:nvPr>
        </p:nvSpPr>
        <p:spPr/>
        <p:txBody>
          <a:bodyPr/>
          <a:lstStyle/>
          <a:p>
            <a:pPr>
              <a:spcAft>
                <a:spcPts val="600"/>
              </a:spcAft>
            </a:pPr>
            <a:r>
              <a:rPr lang="fr-CA" sz="1600" dirty="0" smtClean="0"/>
              <a:t>Principaux avantages des modifications proposées aux AQ et aux RC</a:t>
            </a:r>
          </a:p>
          <a:p>
            <a:pPr>
              <a:spcAft>
                <a:spcPts val="600"/>
              </a:spcAft>
            </a:pPr>
            <a:r>
              <a:rPr lang="fr-CA" sz="1600" dirty="0" smtClean="0"/>
              <a:t>Examen des autres modifications apportées récemment au GLCC</a:t>
            </a:r>
          </a:p>
          <a:p>
            <a:pPr>
              <a:spcAft>
                <a:spcPts val="600"/>
              </a:spcAft>
            </a:pPr>
            <a:r>
              <a:rPr lang="fr-CA" sz="1600" dirty="0" smtClean="0"/>
              <a:t>Vue d’ensemble du RC actuel pour les importateurs et les courtiers</a:t>
            </a:r>
          </a:p>
          <a:p>
            <a:pPr>
              <a:spcAft>
                <a:spcPts val="600"/>
              </a:spcAft>
            </a:pPr>
            <a:r>
              <a:rPr lang="fr-CA" sz="1600" dirty="0" smtClean="0"/>
              <a:t>Vue d’ensemble du RC proposé pour les importateurs et les courtiers</a:t>
            </a:r>
          </a:p>
          <a:p>
            <a:pPr>
              <a:spcAft>
                <a:spcPts val="600"/>
              </a:spcAft>
            </a:pPr>
            <a:r>
              <a:rPr lang="fr-CA" sz="1600" dirty="0" smtClean="0"/>
              <a:t>Examen détaillé des mises à jour proposées pour les RC </a:t>
            </a:r>
          </a:p>
          <a:p>
            <a:pPr>
              <a:spcAft>
                <a:spcPts val="600"/>
              </a:spcAft>
            </a:pPr>
            <a:r>
              <a:rPr lang="fr-CA" sz="1600" dirty="0" smtClean="0"/>
              <a:t>Séance de questions </a:t>
            </a:r>
          </a:p>
          <a:p>
            <a:endParaRPr lang="fr-FR" sz="1600" dirty="0"/>
          </a:p>
        </p:txBody>
      </p:sp>
      <p:sp>
        <p:nvSpPr>
          <p:cNvPr id="3" name="Title 2"/>
          <p:cNvSpPr>
            <a:spLocks noGrp="1"/>
          </p:cNvSpPr>
          <p:nvPr>
            <p:ph type="title"/>
            <p:custDataLst>
              <p:tags r:id="rId2"/>
            </p:custDataLst>
          </p:nvPr>
        </p:nvSpPr>
        <p:spPr/>
        <p:txBody>
          <a:bodyPr/>
          <a:lstStyle/>
          <a:p>
            <a:r>
              <a:rPr dirty="0"/>
              <a:t>Introduction</a:t>
            </a:r>
          </a:p>
        </p:txBody>
      </p:sp>
    </p:spTree>
    <p:extLst>
      <p:ext uri="{BB962C8B-B14F-4D97-AF65-F5344CB8AC3E}">
        <p14:creationId xmlns:p14="http://schemas.microsoft.com/office/powerpoint/2010/main" val="272515890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custDataLst>
              <p:tags r:id="rId1"/>
            </p:custDataLst>
          </p:nvPr>
        </p:nvSpPr>
        <p:spPr>
          <a:xfrm>
            <a:off x="574158" y="2644148"/>
            <a:ext cx="8229600" cy="581025"/>
          </a:xfrm>
        </p:spPr>
        <p:txBody>
          <a:bodyPr/>
          <a:lstStyle/>
          <a:p>
            <a:r>
              <a:rPr lang="fr-CA" dirty="0" smtClean="0"/>
              <a:t>Mises à jour proposées pour les RC (courtiers et importateurs)</a:t>
            </a:r>
            <a:endParaRPr lang="fr-CA" dirty="0"/>
          </a:p>
        </p:txBody>
      </p:sp>
    </p:spTree>
    <p:extLst>
      <p:ext uri="{BB962C8B-B14F-4D97-AF65-F5344CB8AC3E}">
        <p14:creationId xmlns:p14="http://schemas.microsoft.com/office/powerpoint/2010/main" val="400052592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custDataLst>
              <p:tags r:id="rId1"/>
            </p:custDataLst>
          </p:nvPr>
        </p:nvSpPr>
        <p:spPr>
          <a:xfrm>
            <a:off x="138223" y="836613"/>
            <a:ext cx="8771861" cy="581025"/>
          </a:xfrm>
        </p:spPr>
        <p:txBody>
          <a:bodyPr/>
          <a:lstStyle/>
          <a:p>
            <a:r>
              <a:rPr lang="fr-CA" dirty="0" smtClean="0"/>
              <a:t>RC : Section autres transactions </a:t>
            </a:r>
            <a:endParaRPr lang="fr-CA" dirty="0"/>
          </a:p>
        </p:txBody>
      </p:sp>
      <p:sp>
        <p:nvSpPr>
          <p:cNvPr id="5" name="Content Placeholder 1"/>
          <p:cNvSpPr txBox="1">
            <a:spLocks/>
          </p:cNvSpPr>
          <p:nvPr>
            <p:custDataLst>
              <p:tags r:id="rId2"/>
            </p:custDataLst>
          </p:nvPr>
        </p:nvSpPr>
        <p:spPr>
          <a:xfrm>
            <a:off x="336698" y="4527324"/>
            <a:ext cx="8244840" cy="4541203"/>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fr-CA" sz="1100" dirty="0" smtClean="0"/>
              <a:t>Changements d’état dans le RC  </a:t>
            </a:r>
          </a:p>
          <a:p>
            <a:r>
              <a:rPr lang="fr-CA" sz="1100" dirty="0" smtClean="0"/>
              <a:t>État « </a:t>
            </a:r>
            <a:r>
              <a:rPr lang="fr-CA" sz="1100" u="sng" dirty="0" smtClean="0">
                <a:solidFill>
                  <a:srgbClr val="FF0000"/>
                </a:solidFill>
              </a:rPr>
              <a:t>Disponible</a:t>
            </a:r>
            <a:r>
              <a:rPr lang="fr-CA" sz="1100" dirty="0" smtClean="0"/>
              <a:t> ». Cet état remplace l’état « vide » dans les documents de crédit. L’état « Disponible » indique que le crédit (CP B2-1, K32) est disponible pour compensation et que ce crédit réduira le montant total à payer par le courtier.  </a:t>
            </a:r>
          </a:p>
          <a:p>
            <a:pPr marL="0" indent="0">
              <a:buNone/>
            </a:pPr>
            <a:endParaRPr lang="fr-FR" sz="1200" dirty="0"/>
          </a:p>
          <a:p>
            <a:pPr marL="0" indent="0">
              <a:buNone/>
            </a:pPr>
            <a:endParaRPr lang="fr-FR" sz="1200" dirty="0"/>
          </a:p>
        </p:txBody>
      </p:sp>
      <p:pic>
        <p:nvPicPr>
          <p:cNvPr id="7" name="Picture 6"/>
          <p:cNvPicPr>
            <a:picLocks noChangeAspect="1"/>
          </p:cNvPicPr>
          <p:nvPr/>
        </p:nvPicPr>
        <p:blipFill>
          <a:blip r:embed="rId5"/>
          <a:stretch>
            <a:fillRect/>
          </a:stretch>
        </p:blipFill>
        <p:spPr>
          <a:xfrm>
            <a:off x="437630" y="1421557"/>
            <a:ext cx="7916660" cy="3105767"/>
          </a:xfrm>
          <a:prstGeom prst="rect">
            <a:avLst/>
          </a:prstGeom>
        </p:spPr>
      </p:pic>
      <p:sp>
        <p:nvSpPr>
          <p:cNvPr id="9" name="Oval 8"/>
          <p:cNvSpPr/>
          <p:nvPr/>
        </p:nvSpPr>
        <p:spPr>
          <a:xfrm>
            <a:off x="5372793" y="1623366"/>
            <a:ext cx="1623060" cy="306549"/>
          </a:xfrm>
          <a:prstGeom prst="ellipse">
            <a:avLst/>
          </a:prstGeom>
          <a:noFill/>
          <a:ln w="1905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CA" sz="1800" b="0" i="0" u="none" strike="noStrike" kern="0" cap="none" spc="0" normalizeH="0" baseline="0" noProof="0" smtClean="0">
              <a:ln>
                <a:noFill/>
              </a:ln>
              <a:solidFill>
                <a:prstClr val="white"/>
              </a:solidFill>
              <a:effectLst/>
              <a:uLnTx/>
              <a:uFillTx/>
              <a:latin typeface="Arial"/>
              <a:ea typeface="+mn-ea"/>
              <a:cs typeface="+mn-cs"/>
            </a:endParaRPr>
          </a:p>
        </p:txBody>
      </p:sp>
      <p:sp>
        <p:nvSpPr>
          <p:cNvPr id="10" name="Oval 9"/>
          <p:cNvSpPr/>
          <p:nvPr/>
        </p:nvSpPr>
        <p:spPr>
          <a:xfrm>
            <a:off x="5526232" y="3793374"/>
            <a:ext cx="1316182" cy="221673"/>
          </a:xfrm>
          <a:prstGeom prst="ellipse">
            <a:avLst/>
          </a:prstGeom>
          <a:noFill/>
          <a:ln w="25400" cap="flat" cmpd="sng" algn="ctr">
            <a:solidFill>
              <a:srgbClr val="FF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CA" sz="1800" b="0" i="0" u="none" strike="noStrike" kern="0" cap="none" spc="0" normalizeH="0" baseline="0" noProof="0" smtClean="0">
              <a:ln>
                <a:noFill/>
              </a:ln>
              <a:solidFill>
                <a:prstClr val="white"/>
              </a:solidFill>
              <a:effectLst/>
              <a:uLnTx/>
              <a:uFillTx/>
              <a:latin typeface="Arial"/>
              <a:ea typeface="+mn-ea"/>
              <a:cs typeface="+mn-cs"/>
            </a:endParaRPr>
          </a:p>
        </p:txBody>
      </p:sp>
    </p:spTree>
    <p:extLst>
      <p:ext uri="{BB962C8B-B14F-4D97-AF65-F5344CB8AC3E}">
        <p14:creationId xmlns:p14="http://schemas.microsoft.com/office/powerpoint/2010/main" val="220338231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custDataLst>
              <p:tags r:id="rId1"/>
            </p:custDataLst>
          </p:nvPr>
        </p:nvSpPr>
        <p:spPr>
          <a:xfrm>
            <a:off x="373380" y="534733"/>
            <a:ext cx="8229600" cy="581025"/>
          </a:xfrm>
        </p:spPr>
        <p:txBody>
          <a:bodyPr/>
          <a:lstStyle/>
          <a:p>
            <a:r>
              <a:rPr lang="fr-CA" dirty="0" smtClean="0"/>
              <a:t>RC : Section autres transactions </a:t>
            </a:r>
            <a:endParaRPr lang="fr-CA" dirty="0"/>
          </a:p>
        </p:txBody>
      </p:sp>
      <p:sp>
        <p:nvSpPr>
          <p:cNvPr id="13" name="TextBox 12"/>
          <p:cNvSpPr txBox="1"/>
          <p:nvPr>
            <p:custDataLst>
              <p:tags r:id="rId2"/>
            </p:custDataLst>
          </p:nvPr>
        </p:nvSpPr>
        <p:spPr>
          <a:xfrm>
            <a:off x="554870" y="5342894"/>
            <a:ext cx="7621390" cy="938719"/>
          </a:xfrm>
          <a:prstGeom prst="rect">
            <a:avLst/>
          </a:prstGeom>
          <a:noFill/>
        </p:spPr>
        <p:txBody>
          <a:bodyPr wrap="square" rtlCol="0">
            <a:spAutoFit/>
          </a:bodyPr>
          <a:lstStyle/>
          <a:p>
            <a:r>
              <a:rPr lang="fr-CA" sz="1100" dirty="0" smtClean="0"/>
              <a:t>Changements d’état dans le RC  </a:t>
            </a:r>
          </a:p>
          <a:p>
            <a:r>
              <a:rPr lang="fr-CA" sz="1100" dirty="0"/>
              <a:t>État « </a:t>
            </a:r>
            <a:r>
              <a:rPr lang="fr-CA" sz="1100" u="sng" dirty="0" smtClean="0">
                <a:solidFill>
                  <a:srgbClr val="FF0000"/>
                </a:solidFill>
              </a:rPr>
              <a:t>Inutilisé</a:t>
            </a:r>
            <a:r>
              <a:rPr lang="fr-CA" sz="1100" dirty="0" smtClean="0"/>
              <a:t> ». Cet état sera indiqué dans les cas où un document de crédit (crédit B2-1, K32) figurant dans un RC précédent portait la mention de l’état « Disponible », sans avoir été utilisé en entier aux fins de compensation. Dans le RC suivant, la portion inutilisée du crédit sera affichée à l’état « Inutilisé » et sera reportée dans le champ « Total à payer du RC précédent ».</a:t>
            </a:r>
            <a:endParaRPr lang="fr-CA" sz="1100" dirty="0"/>
          </a:p>
        </p:txBody>
      </p:sp>
      <p:pic>
        <p:nvPicPr>
          <p:cNvPr id="11" name="Content Placeholder 6"/>
          <p:cNvPicPr>
            <a:picLocks noChangeAspect="1"/>
          </p:cNvPicPr>
          <p:nvPr/>
        </p:nvPicPr>
        <p:blipFill>
          <a:blip r:embed="rId5"/>
          <a:stretch>
            <a:fillRect/>
          </a:stretch>
        </p:blipFill>
        <p:spPr>
          <a:xfrm>
            <a:off x="1198382" y="1059873"/>
            <a:ext cx="5979091" cy="4127268"/>
          </a:xfrm>
          <a:prstGeom prst="rect">
            <a:avLst/>
          </a:prstGeom>
        </p:spPr>
      </p:pic>
      <p:cxnSp>
        <p:nvCxnSpPr>
          <p:cNvPr id="12" name="Straight Arrow Connector 11"/>
          <p:cNvCxnSpPr/>
          <p:nvPr/>
        </p:nvCxnSpPr>
        <p:spPr>
          <a:xfrm flipV="1">
            <a:off x="4688378" y="2019993"/>
            <a:ext cx="1997851" cy="2745009"/>
          </a:xfrm>
          <a:prstGeom prst="straightConnector1">
            <a:avLst/>
          </a:prstGeom>
          <a:noFill/>
          <a:ln w="12700" cap="flat" cmpd="sng" algn="ctr">
            <a:solidFill>
              <a:srgbClr val="00B050"/>
            </a:solidFill>
            <a:prstDash val="solid"/>
            <a:tailEnd type="arrow"/>
          </a:ln>
          <a:effectLst/>
        </p:spPr>
      </p:cxnSp>
      <p:sp>
        <p:nvSpPr>
          <p:cNvPr id="14" name="Oval 13"/>
          <p:cNvSpPr/>
          <p:nvPr/>
        </p:nvSpPr>
        <p:spPr>
          <a:xfrm>
            <a:off x="4187928" y="4765001"/>
            <a:ext cx="769668" cy="142943"/>
          </a:xfrm>
          <a:prstGeom prst="ellipse">
            <a:avLst/>
          </a:prstGeom>
          <a:noFill/>
          <a:ln w="25400" cap="flat" cmpd="sng" algn="ctr">
            <a:solidFill>
              <a:srgbClr val="00B05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CA" sz="1800" b="0" i="0" u="none" strike="noStrike" kern="0" cap="none" spc="0" normalizeH="0" baseline="0" noProof="0" smtClean="0">
              <a:ln>
                <a:noFill/>
              </a:ln>
              <a:solidFill>
                <a:prstClr val="white"/>
              </a:solidFill>
              <a:effectLst/>
              <a:uLnTx/>
              <a:uFillTx/>
              <a:latin typeface="Arial"/>
              <a:ea typeface="+mn-ea"/>
              <a:cs typeface="+mn-cs"/>
            </a:endParaRPr>
          </a:p>
        </p:txBody>
      </p:sp>
      <p:sp>
        <p:nvSpPr>
          <p:cNvPr id="17" name="Oval 16"/>
          <p:cNvSpPr/>
          <p:nvPr/>
        </p:nvSpPr>
        <p:spPr>
          <a:xfrm>
            <a:off x="5047143" y="4765001"/>
            <a:ext cx="945931" cy="149060"/>
          </a:xfrm>
          <a:prstGeom prst="ellipse">
            <a:avLst/>
          </a:prstGeom>
          <a:noFill/>
          <a:ln w="25400" cap="flat" cmpd="sng" algn="ctr">
            <a:solidFill>
              <a:srgbClr val="FF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CA" sz="1800" b="0" i="0" u="none" strike="noStrike" kern="0" cap="none" spc="0" normalizeH="0" baseline="0" noProof="0" smtClean="0">
              <a:ln>
                <a:noFill/>
              </a:ln>
              <a:solidFill>
                <a:prstClr val="white"/>
              </a:solidFill>
              <a:effectLst/>
              <a:uLnTx/>
              <a:uFillTx/>
              <a:latin typeface="Arial"/>
              <a:ea typeface="+mn-ea"/>
              <a:cs typeface="+mn-cs"/>
            </a:endParaRPr>
          </a:p>
        </p:txBody>
      </p:sp>
      <p:sp>
        <p:nvSpPr>
          <p:cNvPr id="18" name="Oval 17"/>
          <p:cNvSpPr/>
          <p:nvPr/>
        </p:nvSpPr>
        <p:spPr>
          <a:xfrm>
            <a:off x="2459295" y="4602677"/>
            <a:ext cx="1728633" cy="162324"/>
          </a:xfrm>
          <a:prstGeom prst="ellipse">
            <a:avLst/>
          </a:prstGeom>
          <a:noFill/>
          <a:ln w="25400" cap="flat" cmpd="sng" algn="ctr">
            <a:solidFill>
              <a:srgbClr val="FF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CA" sz="1800" b="0" i="0" u="none" strike="noStrike" kern="0" cap="none" spc="0" normalizeH="0" baseline="0" noProof="0" smtClean="0">
              <a:ln>
                <a:noFill/>
              </a:ln>
              <a:solidFill>
                <a:prstClr val="white"/>
              </a:solidFill>
              <a:effectLst/>
              <a:uLnTx/>
              <a:uFillTx/>
              <a:latin typeface="Arial"/>
              <a:ea typeface="+mn-ea"/>
              <a:cs typeface="+mn-cs"/>
            </a:endParaRPr>
          </a:p>
        </p:txBody>
      </p:sp>
    </p:spTree>
    <p:extLst>
      <p:ext uri="{BB962C8B-B14F-4D97-AF65-F5344CB8AC3E}">
        <p14:creationId xmlns:p14="http://schemas.microsoft.com/office/powerpoint/2010/main" val="145469283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custDataLst>
              <p:tags r:id="rId1"/>
            </p:custDataLst>
          </p:nvPr>
        </p:nvSpPr>
        <p:spPr>
          <a:xfrm>
            <a:off x="116504" y="4358379"/>
            <a:ext cx="8537944" cy="4525963"/>
          </a:xfrm>
        </p:spPr>
        <p:txBody>
          <a:bodyPr/>
          <a:lstStyle/>
          <a:p>
            <a:pPr marL="0" indent="0">
              <a:buNone/>
            </a:pPr>
            <a:r>
              <a:rPr lang="fr-CA" sz="850" dirty="0" smtClean="0"/>
              <a:t>Dates d’échéance </a:t>
            </a:r>
          </a:p>
          <a:p>
            <a:pPr lvl="0"/>
            <a:r>
              <a:rPr lang="fr-CA" sz="850" dirty="0" smtClean="0"/>
              <a:t>L’ASFC examine la possibilité d’harmoniser toutes les dates d’échéance dans les RC de manière à ce qu’un paiement unique puisse être effectué pour toutes les transactions. Les dates d’échéance pour les sommes découlant des formulaires B2-1 et K23 et du RSAP seront toutes affichées dans la section « Autre transactions », avec la date d’échéance du RC, à l’état « Dues ». Si la facture est en retard, la date d’échéance pour les sommes en souffrance sera affichée dans la colonne « Date d’échéance » et la transaction portera la mention de l’état « En retard ». La transaction sera affichée et calculée dans le « Total à payer du dernier RC ».  </a:t>
            </a:r>
          </a:p>
          <a:p>
            <a:pPr lvl="0"/>
            <a:r>
              <a:rPr lang="fr-CA" sz="850" dirty="0" smtClean="0"/>
              <a:t>Une facture (c.-à-d. une SAP) peut apparaître sur un AQ au mois 1, sans pour autant apparaître sur le RC au mois 1, dans les cas où la date d’échéance de la transaction n’est pas passée. Le cas échéant, la facture apparaîtra sur le RC au mois 2.</a:t>
            </a:r>
          </a:p>
          <a:p>
            <a:pPr lvl="0"/>
            <a:r>
              <a:rPr lang="fr-CA" sz="850" dirty="0" smtClean="0"/>
              <a:t>Les documents de crédit (paiements, CP B2-1, K32) ne seront plus associés à une date d’échéance de paiement dans la colonne « Date d’échéance » de la section « Autres transactions » du RC. </a:t>
            </a:r>
          </a:p>
          <a:p>
            <a:pPr lvl="0"/>
            <a:r>
              <a:rPr lang="fr-CA" sz="850" dirty="0" smtClean="0"/>
              <a:t>En supposant que les dates d’échéance seront effectivement harmonisées, la colonne « Date d’échéance » de l’AQ et du RC comportera la même date pour la plupart des transactions (date d’échéance du RC). La seule occasion où la date d’échéance du paiement sera différente de la date d’échéance du RC sera dans le cas où la somme d’une transaction n’aura pas été payée et que le RC suivant portera la mention de la date d’échéance du montant en souffrance, accompagnée de la mention de l’état « En retard ». Dans les documents de paiement, le champ de date d’échéance du paiement sera laissé vide</a:t>
            </a:r>
            <a:r>
              <a:rPr lang="fr-CA" sz="900" dirty="0" smtClean="0"/>
              <a:t>.     </a:t>
            </a:r>
            <a:endParaRPr lang="fr-CA" sz="900" dirty="0"/>
          </a:p>
        </p:txBody>
      </p:sp>
      <p:sp>
        <p:nvSpPr>
          <p:cNvPr id="3" name="Title 2"/>
          <p:cNvSpPr>
            <a:spLocks noGrp="1"/>
          </p:cNvSpPr>
          <p:nvPr>
            <p:ph type="title"/>
            <p:custDataLst>
              <p:tags r:id="rId2"/>
            </p:custDataLst>
          </p:nvPr>
        </p:nvSpPr>
        <p:spPr>
          <a:xfrm>
            <a:off x="116504" y="473755"/>
            <a:ext cx="8366760" cy="581025"/>
          </a:xfrm>
        </p:spPr>
        <p:txBody>
          <a:bodyPr/>
          <a:lstStyle/>
          <a:p>
            <a:r>
              <a:rPr lang="fr-CA" sz="2600" dirty="0" smtClean="0"/>
              <a:t>RC et dates d’échéance </a:t>
            </a:r>
            <a:endParaRPr lang="fr-CA" sz="2600" dirty="0"/>
          </a:p>
        </p:txBody>
      </p:sp>
      <p:pic>
        <p:nvPicPr>
          <p:cNvPr id="19" name="Picture 18"/>
          <p:cNvPicPr>
            <a:picLocks noChangeAspect="1"/>
          </p:cNvPicPr>
          <p:nvPr/>
        </p:nvPicPr>
        <p:blipFill>
          <a:blip r:embed="rId5"/>
          <a:stretch>
            <a:fillRect/>
          </a:stretch>
        </p:blipFill>
        <p:spPr>
          <a:xfrm>
            <a:off x="829287" y="902392"/>
            <a:ext cx="6744566" cy="3496569"/>
          </a:xfrm>
          <a:prstGeom prst="rect">
            <a:avLst/>
          </a:prstGeom>
        </p:spPr>
      </p:pic>
      <p:sp>
        <p:nvSpPr>
          <p:cNvPr id="20" name="Oval 19"/>
          <p:cNvSpPr/>
          <p:nvPr/>
        </p:nvSpPr>
        <p:spPr>
          <a:xfrm>
            <a:off x="3183160" y="2129852"/>
            <a:ext cx="942086" cy="297425"/>
          </a:xfrm>
          <a:prstGeom prst="ellipse">
            <a:avLst/>
          </a:prstGeom>
          <a:noFill/>
          <a:ln w="254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CA" sz="1800" b="0" i="0" u="none" strike="noStrike" kern="0" cap="none" spc="0" normalizeH="0" baseline="0" noProof="0" smtClean="0">
              <a:ln>
                <a:noFill/>
              </a:ln>
              <a:solidFill>
                <a:prstClr val="white"/>
              </a:solidFill>
              <a:effectLst/>
              <a:uLnTx/>
              <a:uFillTx/>
              <a:latin typeface="Arial"/>
              <a:ea typeface="+mn-ea"/>
              <a:cs typeface="+mn-cs"/>
            </a:endParaRPr>
          </a:p>
        </p:txBody>
      </p:sp>
      <p:sp>
        <p:nvSpPr>
          <p:cNvPr id="21" name="Oval 20"/>
          <p:cNvSpPr/>
          <p:nvPr/>
        </p:nvSpPr>
        <p:spPr>
          <a:xfrm>
            <a:off x="3342128" y="2566168"/>
            <a:ext cx="678873" cy="137160"/>
          </a:xfrm>
          <a:prstGeom prst="ellipse">
            <a:avLst/>
          </a:prstGeom>
          <a:noFill/>
          <a:ln w="25400" cap="flat" cmpd="sng" algn="ctr">
            <a:solidFill>
              <a:srgbClr val="00B05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CA" sz="1800" b="0" i="0" u="none" strike="noStrike" kern="0" cap="none" spc="0" normalizeH="0" baseline="0" noProof="0" smtClean="0">
              <a:ln>
                <a:noFill/>
              </a:ln>
              <a:solidFill>
                <a:prstClr val="white"/>
              </a:solidFill>
              <a:effectLst/>
              <a:uLnTx/>
              <a:uFillTx/>
              <a:latin typeface="Arial"/>
              <a:ea typeface="+mn-ea"/>
              <a:cs typeface="+mn-cs"/>
            </a:endParaRPr>
          </a:p>
        </p:txBody>
      </p:sp>
      <p:sp>
        <p:nvSpPr>
          <p:cNvPr id="25" name="Oval 24"/>
          <p:cNvSpPr/>
          <p:nvPr/>
        </p:nvSpPr>
        <p:spPr>
          <a:xfrm>
            <a:off x="3342128" y="2759407"/>
            <a:ext cx="678873" cy="137160"/>
          </a:xfrm>
          <a:prstGeom prst="ellipse">
            <a:avLst/>
          </a:prstGeom>
          <a:noFill/>
          <a:ln w="25400" cap="flat" cmpd="sng" algn="ctr">
            <a:solidFill>
              <a:srgbClr val="00B05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CA" sz="1800" b="0" i="0" u="none" strike="noStrike" kern="0" cap="none" spc="0" normalizeH="0" baseline="0" noProof="0" smtClean="0">
              <a:ln>
                <a:noFill/>
              </a:ln>
              <a:solidFill>
                <a:prstClr val="white"/>
              </a:solidFill>
              <a:effectLst/>
              <a:uLnTx/>
              <a:uFillTx/>
              <a:latin typeface="Arial"/>
              <a:ea typeface="+mn-ea"/>
              <a:cs typeface="+mn-cs"/>
            </a:endParaRPr>
          </a:p>
        </p:txBody>
      </p:sp>
      <p:sp>
        <p:nvSpPr>
          <p:cNvPr id="26" name="Oval 25"/>
          <p:cNvSpPr/>
          <p:nvPr/>
        </p:nvSpPr>
        <p:spPr>
          <a:xfrm>
            <a:off x="5044718" y="2572370"/>
            <a:ext cx="678873" cy="137160"/>
          </a:xfrm>
          <a:prstGeom prst="ellipse">
            <a:avLst/>
          </a:prstGeom>
          <a:noFill/>
          <a:ln w="25400" cap="flat" cmpd="sng" algn="ctr">
            <a:solidFill>
              <a:srgbClr val="00B05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CA" sz="1800" b="0" i="0" u="none" strike="noStrike" kern="0" cap="none" spc="0" normalizeH="0" baseline="0" noProof="0" smtClean="0">
              <a:ln>
                <a:noFill/>
              </a:ln>
              <a:solidFill>
                <a:prstClr val="white"/>
              </a:solidFill>
              <a:effectLst/>
              <a:uLnTx/>
              <a:uFillTx/>
              <a:latin typeface="Arial"/>
              <a:ea typeface="+mn-ea"/>
              <a:cs typeface="+mn-cs"/>
            </a:endParaRPr>
          </a:p>
        </p:txBody>
      </p:sp>
      <p:sp>
        <p:nvSpPr>
          <p:cNvPr id="27" name="Oval 26"/>
          <p:cNvSpPr/>
          <p:nvPr/>
        </p:nvSpPr>
        <p:spPr>
          <a:xfrm>
            <a:off x="5044717" y="2749152"/>
            <a:ext cx="678873" cy="165700"/>
          </a:xfrm>
          <a:prstGeom prst="ellipse">
            <a:avLst/>
          </a:prstGeom>
          <a:noFill/>
          <a:ln w="25400" cap="flat" cmpd="sng" algn="ctr">
            <a:solidFill>
              <a:srgbClr val="00B05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CA" sz="1800" b="0" i="0" u="none" strike="noStrike" kern="0" cap="none" spc="0" normalizeH="0" baseline="0" noProof="0" smtClean="0">
              <a:ln>
                <a:noFill/>
              </a:ln>
              <a:solidFill>
                <a:prstClr val="white"/>
              </a:solidFill>
              <a:effectLst/>
              <a:uLnTx/>
              <a:uFillTx/>
              <a:latin typeface="Arial"/>
              <a:ea typeface="+mn-ea"/>
              <a:cs typeface="+mn-cs"/>
            </a:endParaRPr>
          </a:p>
        </p:txBody>
      </p:sp>
      <p:cxnSp>
        <p:nvCxnSpPr>
          <p:cNvPr id="28" name="Straight Arrow Connector 27"/>
          <p:cNvCxnSpPr/>
          <p:nvPr/>
        </p:nvCxnSpPr>
        <p:spPr>
          <a:xfrm flipV="1">
            <a:off x="94215" y="2702076"/>
            <a:ext cx="3227289" cy="458840"/>
          </a:xfrm>
          <a:prstGeom prst="straightConnector1">
            <a:avLst/>
          </a:prstGeom>
          <a:noFill/>
          <a:ln w="12700" cap="flat" cmpd="sng" algn="ctr">
            <a:solidFill>
              <a:srgbClr val="00B050"/>
            </a:solidFill>
            <a:prstDash val="solid"/>
            <a:tailEnd type="triangle"/>
          </a:ln>
          <a:effectLst/>
        </p:spPr>
      </p:cxnSp>
      <p:cxnSp>
        <p:nvCxnSpPr>
          <p:cNvPr id="29" name="Straight Arrow Connector 28"/>
          <p:cNvCxnSpPr/>
          <p:nvPr/>
        </p:nvCxnSpPr>
        <p:spPr>
          <a:xfrm flipV="1">
            <a:off x="107360" y="2920434"/>
            <a:ext cx="3251062" cy="268922"/>
          </a:xfrm>
          <a:prstGeom prst="straightConnector1">
            <a:avLst/>
          </a:prstGeom>
          <a:noFill/>
          <a:ln w="12700" cap="flat" cmpd="sng" algn="ctr">
            <a:solidFill>
              <a:srgbClr val="00B050"/>
            </a:solidFill>
            <a:prstDash val="solid"/>
            <a:tailEnd type="triangle"/>
          </a:ln>
          <a:effectLst/>
        </p:spPr>
      </p:cxnSp>
      <p:cxnSp>
        <p:nvCxnSpPr>
          <p:cNvPr id="30" name="Straight Connector 29"/>
          <p:cNvCxnSpPr/>
          <p:nvPr/>
        </p:nvCxnSpPr>
        <p:spPr>
          <a:xfrm flipV="1">
            <a:off x="83127" y="3147378"/>
            <a:ext cx="15878" cy="1491125"/>
          </a:xfrm>
          <a:prstGeom prst="line">
            <a:avLst/>
          </a:prstGeom>
          <a:noFill/>
          <a:ln w="12700" cap="flat" cmpd="sng" algn="ctr">
            <a:solidFill>
              <a:srgbClr val="00B050"/>
            </a:solidFill>
            <a:prstDash val="solid"/>
          </a:ln>
          <a:effectLst/>
        </p:spPr>
      </p:cxnSp>
      <p:cxnSp>
        <p:nvCxnSpPr>
          <p:cNvPr id="31" name="Straight Arrow Connector 30"/>
          <p:cNvCxnSpPr/>
          <p:nvPr/>
        </p:nvCxnSpPr>
        <p:spPr>
          <a:xfrm>
            <a:off x="107360" y="3998517"/>
            <a:ext cx="3198263" cy="4390"/>
          </a:xfrm>
          <a:prstGeom prst="straightConnector1">
            <a:avLst/>
          </a:prstGeom>
          <a:noFill/>
          <a:ln w="12700" cap="flat" cmpd="sng" algn="ctr">
            <a:solidFill>
              <a:srgbClr val="00B050"/>
            </a:solidFill>
            <a:prstDash val="solid"/>
            <a:tailEnd type="triangle"/>
          </a:ln>
          <a:effectLst/>
        </p:spPr>
      </p:cxnSp>
      <p:cxnSp>
        <p:nvCxnSpPr>
          <p:cNvPr id="32" name="Straight Connector 31"/>
          <p:cNvCxnSpPr/>
          <p:nvPr/>
        </p:nvCxnSpPr>
        <p:spPr>
          <a:xfrm flipH="1">
            <a:off x="68798" y="4642539"/>
            <a:ext cx="369835" cy="0"/>
          </a:xfrm>
          <a:prstGeom prst="line">
            <a:avLst/>
          </a:prstGeom>
          <a:noFill/>
          <a:ln w="12700" cap="flat" cmpd="sng" algn="ctr">
            <a:solidFill>
              <a:srgbClr val="00B050"/>
            </a:solidFill>
            <a:prstDash val="solid"/>
          </a:ln>
          <a:effectLst/>
        </p:spPr>
      </p:cxnSp>
      <p:cxnSp>
        <p:nvCxnSpPr>
          <p:cNvPr id="33" name="Straight Arrow Connector 32"/>
          <p:cNvCxnSpPr/>
          <p:nvPr/>
        </p:nvCxnSpPr>
        <p:spPr>
          <a:xfrm flipV="1">
            <a:off x="1552815" y="3405693"/>
            <a:ext cx="1789314" cy="2013874"/>
          </a:xfrm>
          <a:prstGeom prst="straightConnector1">
            <a:avLst/>
          </a:prstGeom>
          <a:noFill/>
          <a:ln w="12700" cap="flat" cmpd="sng" algn="ctr">
            <a:solidFill>
              <a:srgbClr val="FF0000"/>
            </a:solidFill>
            <a:prstDash val="solid"/>
            <a:tailEnd type="arrow"/>
          </a:ln>
          <a:effectLst/>
        </p:spPr>
      </p:cxnSp>
      <p:sp>
        <p:nvSpPr>
          <p:cNvPr id="35" name="Oval 34"/>
          <p:cNvSpPr/>
          <p:nvPr/>
        </p:nvSpPr>
        <p:spPr>
          <a:xfrm>
            <a:off x="3342129" y="3066215"/>
            <a:ext cx="678873" cy="678956"/>
          </a:xfrm>
          <a:prstGeom prst="ellipse">
            <a:avLst/>
          </a:prstGeom>
          <a:noFill/>
          <a:ln w="25400" cap="flat" cmpd="sng" algn="ctr">
            <a:solidFill>
              <a:srgbClr val="FF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CA" sz="1800" b="0" i="0" u="none" strike="noStrike" kern="0" cap="none" spc="0" normalizeH="0" baseline="0" noProof="0" smtClean="0">
              <a:ln>
                <a:noFill/>
              </a:ln>
              <a:solidFill>
                <a:prstClr val="white"/>
              </a:solidFill>
              <a:effectLst/>
              <a:uLnTx/>
              <a:uFillTx/>
              <a:latin typeface="Arial"/>
              <a:ea typeface="+mn-ea"/>
              <a:cs typeface="+mn-cs"/>
            </a:endParaRPr>
          </a:p>
        </p:txBody>
      </p:sp>
      <p:sp>
        <p:nvSpPr>
          <p:cNvPr id="37" name="Oval 36"/>
          <p:cNvSpPr/>
          <p:nvPr/>
        </p:nvSpPr>
        <p:spPr>
          <a:xfrm>
            <a:off x="3305623" y="3897755"/>
            <a:ext cx="678873" cy="210303"/>
          </a:xfrm>
          <a:prstGeom prst="ellipse">
            <a:avLst/>
          </a:prstGeom>
          <a:noFill/>
          <a:ln w="25400" cap="flat" cmpd="sng" algn="ctr">
            <a:solidFill>
              <a:srgbClr val="00B05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CA" sz="1800" b="0" i="0" u="none" strike="noStrike" kern="0" cap="none" spc="0" normalizeH="0" baseline="0" noProof="0" smtClean="0">
              <a:ln>
                <a:noFill/>
              </a:ln>
              <a:solidFill>
                <a:prstClr val="white"/>
              </a:solidFill>
              <a:effectLst/>
              <a:uLnTx/>
              <a:uFillTx/>
              <a:latin typeface="Arial"/>
              <a:ea typeface="+mn-ea"/>
              <a:cs typeface="+mn-cs"/>
            </a:endParaRPr>
          </a:p>
        </p:txBody>
      </p:sp>
    </p:spTree>
    <p:extLst>
      <p:ext uri="{BB962C8B-B14F-4D97-AF65-F5344CB8AC3E}">
        <p14:creationId xmlns:p14="http://schemas.microsoft.com/office/powerpoint/2010/main" val="251985887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custDataLst>
              <p:tags r:id="rId1"/>
            </p:custDataLst>
          </p:nvPr>
        </p:nvSpPr>
        <p:spPr/>
        <p:txBody>
          <a:bodyPr/>
          <a:lstStyle/>
          <a:p>
            <a:r>
              <a:rPr lang="fr-CA" dirty="0" smtClean="0"/>
              <a:t>RC et paiements </a:t>
            </a:r>
            <a:endParaRPr lang="fr-CA" dirty="0"/>
          </a:p>
        </p:txBody>
      </p:sp>
      <p:sp>
        <p:nvSpPr>
          <p:cNvPr id="6" name="Rectangle 5"/>
          <p:cNvSpPr/>
          <p:nvPr>
            <p:custDataLst>
              <p:tags r:id="rId2"/>
            </p:custDataLst>
          </p:nvPr>
        </p:nvSpPr>
        <p:spPr>
          <a:xfrm>
            <a:off x="457200" y="4715598"/>
            <a:ext cx="8374646" cy="1615827"/>
          </a:xfrm>
          <a:prstGeom prst="rect">
            <a:avLst/>
          </a:prstGeom>
        </p:spPr>
        <p:txBody>
          <a:bodyPr wrap="square">
            <a:spAutoFit/>
          </a:bodyPr>
          <a:lstStyle/>
          <a:p>
            <a:r>
              <a:rPr lang="fr-CA" sz="1100" dirty="0" smtClean="0"/>
              <a:t>Paiements </a:t>
            </a:r>
          </a:p>
          <a:p>
            <a:pPr marL="171450" indent="-171450">
              <a:buFont typeface="Arial" panose="020B0604020202020204" pitchFamily="34" charset="0"/>
              <a:buChar char="•"/>
            </a:pPr>
            <a:r>
              <a:rPr lang="fr-CA" sz="1100" dirty="0" smtClean="0"/>
              <a:t>Le paiement sera ajouté sous forme de type de document à l’AQ et aux RC. La date du document sera la « date de valeur » du paiement (date à laquelle l’ASFC aura reçu le paiement). Une fois que le paiement aura été utilisé pour la compensation, une mise à jour sera effectuée de manière à ce que l’état « Compensé » soit inscrit dans le RC suivant. Si un paiement en trop est effectué, le montant du paiement en trop apparaîtra sur le RC suivant, accompagné de la mention de l’état « Disponible », et ce montant réduira le total à payer par le courtier.   </a:t>
            </a:r>
          </a:p>
          <a:p>
            <a:endParaRPr lang="fr-CA" sz="1100" dirty="0" smtClean="0"/>
          </a:p>
          <a:p>
            <a:r>
              <a:rPr lang="fr-CA" sz="1100" dirty="0" smtClean="0"/>
              <a:t>** Les paiements apparaîtront comme des transactions individuelles dans la section « Autres transactions » sur l’AQ, le lendemain de la réception du paiement.</a:t>
            </a:r>
            <a:endParaRPr lang="fr-CA" sz="1100" dirty="0"/>
          </a:p>
        </p:txBody>
      </p:sp>
      <p:sp>
        <p:nvSpPr>
          <p:cNvPr id="12" name="TextBox 11"/>
          <p:cNvSpPr txBox="1"/>
          <p:nvPr>
            <p:custDataLst>
              <p:tags r:id="rId3"/>
            </p:custDataLst>
          </p:nvPr>
        </p:nvSpPr>
        <p:spPr>
          <a:xfrm>
            <a:off x="44948" y="1916384"/>
            <a:ext cx="1052332" cy="1077218"/>
          </a:xfrm>
          <a:prstGeom prst="rect">
            <a:avLst/>
          </a:prstGeom>
          <a:noFill/>
          <a:ln>
            <a:solidFill>
              <a:srgbClr val="FF0000"/>
            </a:solidFill>
          </a:ln>
        </p:spPr>
        <p:txBody>
          <a:bodyPr wrap="square" rtlCol="0">
            <a:spAutoFit/>
          </a:bodyPr>
          <a:lstStyle/>
          <a:p>
            <a:r>
              <a:rPr lang="fr-CA" sz="800" dirty="0" smtClean="0"/>
              <a:t>La date du document correspond à la « date de valeur » du paiement. La date à laquelle l’ASFC a reçu le paiement.</a:t>
            </a:r>
            <a:endParaRPr lang="fr-CA" sz="800" dirty="0"/>
          </a:p>
        </p:txBody>
      </p:sp>
      <p:pic>
        <p:nvPicPr>
          <p:cNvPr id="13" name="Picture 12"/>
          <p:cNvPicPr>
            <a:picLocks noChangeAspect="1"/>
          </p:cNvPicPr>
          <p:nvPr/>
        </p:nvPicPr>
        <p:blipFill>
          <a:blip r:embed="rId6"/>
          <a:stretch>
            <a:fillRect/>
          </a:stretch>
        </p:blipFill>
        <p:spPr>
          <a:xfrm>
            <a:off x="1153992" y="1490457"/>
            <a:ext cx="7423872" cy="2967923"/>
          </a:xfrm>
          <a:prstGeom prst="rect">
            <a:avLst/>
          </a:prstGeom>
        </p:spPr>
      </p:pic>
      <p:sp>
        <p:nvSpPr>
          <p:cNvPr id="15" name="Oval 14"/>
          <p:cNvSpPr/>
          <p:nvPr/>
        </p:nvSpPr>
        <p:spPr>
          <a:xfrm>
            <a:off x="1193739" y="1490457"/>
            <a:ext cx="792092" cy="569628"/>
          </a:xfrm>
          <a:prstGeom prst="ellipse">
            <a:avLst/>
          </a:prstGeom>
          <a:noFill/>
          <a:ln w="254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CA" sz="1800" b="0" i="0" u="none" strike="noStrike" kern="0" cap="none" spc="0" normalizeH="0" baseline="0" noProof="0" smtClean="0">
              <a:ln>
                <a:noFill/>
              </a:ln>
              <a:solidFill>
                <a:prstClr val="white"/>
              </a:solidFill>
              <a:effectLst/>
              <a:uLnTx/>
              <a:uFillTx/>
              <a:latin typeface="Arial"/>
              <a:ea typeface="+mn-ea"/>
              <a:cs typeface="+mn-cs"/>
            </a:endParaRPr>
          </a:p>
        </p:txBody>
      </p:sp>
      <p:sp>
        <p:nvSpPr>
          <p:cNvPr id="16" name="Oval 15"/>
          <p:cNvSpPr/>
          <p:nvPr/>
        </p:nvSpPr>
        <p:spPr>
          <a:xfrm>
            <a:off x="1278343" y="2686284"/>
            <a:ext cx="647438" cy="212861"/>
          </a:xfrm>
          <a:prstGeom prst="ellipse">
            <a:avLst/>
          </a:prstGeom>
          <a:noFill/>
          <a:ln w="25400" cap="flat" cmpd="sng" algn="ctr">
            <a:solidFill>
              <a:srgbClr val="FF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CA" sz="1800" b="0" i="0" u="none" strike="noStrike" kern="0" cap="none" spc="0" normalizeH="0" baseline="0" noProof="0" smtClean="0">
              <a:ln>
                <a:noFill/>
              </a:ln>
              <a:solidFill>
                <a:prstClr val="white"/>
              </a:solidFill>
              <a:effectLst/>
              <a:uLnTx/>
              <a:uFillTx/>
              <a:latin typeface="Arial"/>
              <a:ea typeface="+mn-ea"/>
              <a:cs typeface="+mn-cs"/>
            </a:endParaRPr>
          </a:p>
        </p:txBody>
      </p:sp>
      <p:cxnSp>
        <p:nvCxnSpPr>
          <p:cNvPr id="17" name="Straight Arrow Connector 16"/>
          <p:cNvCxnSpPr/>
          <p:nvPr/>
        </p:nvCxnSpPr>
        <p:spPr>
          <a:xfrm>
            <a:off x="1106585" y="2317303"/>
            <a:ext cx="266573" cy="400154"/>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8" name="Oval 17"/>
          <p:cNvSpPr/>
          <p:nvPr/>
        </p:nvSpPr>
        <p:spPr>
          <a:xfrm>
            <a:off x="1985831" y="2695870"/>
            <a:ext cx="678873" cy="249382"/>
          </a:xfrm>
          <a:prstGeom prst="ellipse">
            <a:avLst/>
          </a:prstGeom>
          <a:noFill/>
          <a:ln w="25400" cap="flat" cmpd="sng" algn="ctr">
            <a:solidFill>
              <a:srgbClr val="00B05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CA" sz="1800" b="0" i="0" u="none" strike="noStrike" kern="0" cap="none" spc="0" normalizeH="0" baseline="0" noProof="0" smtClean="0">
              <a:ln>
                <a:noFill/>
              </a:ln>
              <a:solidFill>
                <a:prstClr val="white"/>
              </a:solidFill>
              <a:effectLst/>
              <a:uLnTx/>
              <a:uFillTx/>
              <a:latin typeface="Arial"/>
              <a:ea typeface="+mn-ea"/>
              <a:cs typeface="+mn-cs"/>
            </a:endParaRPr>
          </a:p>
        </p:txBody>
      </p:sp>
      <p:cxnSp>
        <p:nvCxnSpPr>
          <p:cNvPr id="19" name="Straight Arrow Connector 18"/>
          <p:cNvCxnSpPr/>
          <p:nvPr/>
        </p:nvCxnSpPr>
        <p:spPr>
          <a:xfrm flipV="1">
            <a:off x="982070" y="2908731"/>
            <a:ext cx="1103180" cy="1800205"/>
          </a:xfrm>
          <a:prstGeom prst="straightConnector1">
            <a:avLst/>
          </a:prstGeom>
          <a:noFill/>
          <a:ln w="12700" cap="flat" cmpd="sng" algn="ctr">
            <a:solidFill>
              <a:srgbClr val="00B050"/>
            </a:solidFill>
            <a:prstDash val="solid"/>
            <a:tailEnd type="triangle"/>
          </a:ln>
          <a:effectLst/>
        </p:spPr>
      </p:cxnSp>
    </p:spTree>
    <p:extLst>
      <p:ext uri="{BB962C8B-B14F-4D97-AF65-F5344CB8AC3E}">
        <p14:creationId xmlns:p14="http://schemas.microsoft.com/office/powerpoint/2010/main" val="27054657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custDataLst>
              <p:tags r:id="rId1"/>
            </p:custDataLst>
          </p:nvPr>
        </p:nvSpPr>
        <p:spPr>
          <a:xfrm>
            <a:off x="74428" y="836613"/>
            <a:ext cx="8612372" cy="581025"/>
          </a:xfrm>
        </p:spPr>
        <p:txBody>
          <a:bodyPr/>
          <a:lstStyle/>
          <a:p>
            <a:r>
              <a:rPr lang="fr-CA" dirty="0" smtClean="0"/>
              <a:t>RC et description détaillée des décaissements</a:t>
            </a:r>
            <a:endParaRPr lang="fr-CA" dirty="0"/>
          </a:p>
        </p:txBody>
      </p:sp>
      <p:sp>
        <p:nvSpPr>
          <p:cNvPr id="5" name="Content Placeholder 1"/>
          <p:cNvSpPr txBox="1">
            <a:spLocks/>
          </p:cNvSpPr>
          <p:nvPr>
            <p:custDataLst>
              <p:tags r:id="rId2"/>
            </p:custDataLst>
          </p:nvPr>
        </p:nvSpPr>
        <p:spPr>
          <a:xfrm>
            <a:off x="381000" y="3047646"/>
            <a:ext cx="8244840" cy="4541203"/>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fr-CA" sz="1200" dirty="0" smtClean="0"/>
              <a:t>Colonne « Chèque » </a:t>
            </a:r>
          </a:p>
          <a:p>
            <a:r>
              <a:rPr lang="fr-CA" sz="1200" dirty="0" smtClean="0"/>
              <a:t>Lorsqu’un document de crédit sera décaissé en faveur d’un importateur, le prochain RC de l’importateur indiquera le document de crédit, accompagné de la mention de l’état « Décaissé ». Le numéro du chèque qui a été émis par SPAC et la date à laquelle le chèque a été émis s’afficheront dans la colonne « Chèque ».  </a:t>
            </a:r>
          </a:p>
          <a:p>
            <a:r>
              <a:rPr lang="fr-CA" sz="1200" dirty="0" smtClean="0"/>
              <a:t>Si le document de crédit à l’origine du décaissement est rattaché à un courtier, cette information apparaîtra également dans le prochain RC du courtier. </a:t>
            </a:r>
            <a:endParaRPr lang="fr-CA" sz="1200" dirty="0"/>
          </a:p>
        </p:txBody>
      </p:sp>
      <p:pic>
        <p:nvPicPr>
          <p:cNvPr id="14" name="Picture 13"/>
          <p:cNvPicPr>
            <a:picLocks noChangeAspect="1"/>
          </p:cNvPicPr>
          <p:nvPr/>
        </p:nvPicPr>
        <p:blipFill>
          <a:blip r:embed="rId5"/>
          <a:stretch>
            <a:fillRect/>
          </a:stretch>
        </p:blipFill>
        <p:spPr>
          <a:xfrm>
            <a:off x="74428" y="1345429"/>
            <a:ext cx="8510218" cy="1597276"/>
          </a:xfrm>
          <a:prstGeom prst="rect">
            <a:avLst/>
          </a:prstGeom>
        </p:spPr>
      </p:pic>
      <p:sp>
        <p:nvSpPr>
          <p:cNvPr id="15" name="Oval 14"/>
          <p:cNvSpPr/>
          <p:nvPr/>
        </p:nvSpPr>
        <p:spPr>
          <a:xfrm>
            <a:off x="5604767" y="2316476"/>
            <a:ext cx="1233054" cy="263236"/>
          </a:xfrm>
          <a:prstGeom prst="ellipse">
            <a:avLst/>
          </a:prstGeom>
          <a:noFill/>
          <a:ln w="25400" cap="flat" cmpd="sng" algn="ctr">
            <a:solidFill>
              <a:srgbClr val="FF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CA" sz="1800" b="0" i="0" u="none" strike="noStrike" kern="0" cap="none" spc="0" normalizeH="0" baseline="0" noProof="0" smtClean="0">
              <a:ln>
                <a:noFill/>
              </a:ln>
              <a:solidFill>
                <a:prstClr val="white"/>
              </a:solidFill>
              <a:effectLst/>
              <a:uLnTx/>
              <a:uFillTx/>
              <a:latin typeface="Arial"/>
              <a:ea typeface="+mn-ea"/>
              <a:cs typeface="+mn-cs"/>
            </a:endParaRPr>
          </a:p>
        </p:txBody>
      </p:sp>
      <p:sp>
        <p:nvSpPr>
          <p:cNvPr id="16" name="Oval 15"/>
          <p:cNvSpPr/>
          <p:nvPr/>
        </p:nvSpPr>
        <p:spPr>
          <a:xfrm>
            <a:off x="7201593" y="2316476"/>
            <a:ext cx="1233054" cy="290945"/>
          </a:xfrm>
          <a:prstGeom prst="ellipse">
            <a:avLst/>
          </a:prstGeom>
          <a:noFill/>
          <a:ln w="25400" cap="flat" cmpd="sng" algn="ctr">
            <a:solidFill>
              <a:srgbClr val="FF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CA" sz="1800" b="0" i="0" u="none" strike="noStrike" kern="0" cap="none" spc="0" normalizeH="0" baseline="0" noProof="0" smtClean="0">
              <a:ln>
                <a:noFill/>
              </a:ln>
              <a:solidFill>
                <a:prstClr val="white"/>
              </a:solidFill>
              <a:effectLst/>
              <a:uLnTx/>
              <a:uFillTx/>
              <a:latin typeface="Arial"/>
              <a:ea typeface="+mn-ea"/>
              <a:cs typeface="+mn-cs"/>
            </a:endParaRPr>
          </a:p>
        </p:txBody>
      </p:sp>
    </p:spTree>
    <p:extLst>
      <p:ext uri="{BB962C8B-B14F-4D97-AF65-F5344CB8AC3E}">
        <p14:creationId xmlns:p14="http://schemas.microsoft.com/office/powerpoint/2010/main" val="73502747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custDataLst>
              <p:tags r:id="rId1"/>
            </p:custDataLst>
          </p:nvPr>
        </p:nvSpPr>
        <p:spPr>
          <a:xfrm>
            <a:off x="563190" y="488911"/>
            <a:ext cx="8229600" cy="573091"/>
          </a:xfrm>
        </p:spPr>
        <p:txBody>
          <a:bodyPr/>
          <a:lstStyle/>
          <a:p>
            <a:r>
              <a:rPr lang="fr-CA" dirty="0" smtClean="0"/>
              <a:t>RC et paiements en trop</a:t>
            </a:r>
            <a:endParaRPr lang="fr-CA" dirty="0"/>
          </a:p>
        </p:txBody>
      </p:sp>
      <p:sp>
        <p:nvSpPr>
          <p:cNvPr id="5" name="TextBox 4"/>
          <p:cNvSpPr txBox="1"/>
          <p:nvPr>
            <p:custDataLst>
              <p:tags r:id="rId2"/>
            </p:custDataLst>
          </p:nvPr>
        </p:nvSpPr>
        <p:spPr>
          <a:xfrm>
            <a:off x="189118" y="972639"/>
            <a:ext cx="8603672" cy="1446550"/>
          </a:xfrm>
          <a:prstGeom prst="rect">
            <a:avLst/>
          </a:prstGeom>
          <a:noFill/>
        </p:spPr>
        <p:txBody>
          <a:bodyPr wrap="square" rtlCol="0">
            <a:spAutoFit/>
          </a:bodyPr>
          <a:lstStyle/>
          <a:p>
            <a:pPr marL="171450" indent="-171450">
              <a:buFont typeface="Arial" panose="020B0604020202020204" pitchFamily="34" charset="0"/>
              <a:buChar char="•"/>
            </a:pPr>
            <a:r>
              <a:rPr lang="fr-CA" sz="1100" dirty="0" smtClean="0"/>
              <a:t>Si des paiements en trop ont été réalisés pour un RC précédent, seulement une portion du paiement sera utilisée pour compenser la dette découlant du RC précédent. Le reste de la portion inutilisée du paiement apparaîtra à l’état « Disponible » aux fins de compensation sur le RC suivant</a:t>
            </a:r>
            <a:r>
              <a:rPr lang="fr-CA" sz="1100" dirty="0" smtClean="0"/>
              <a:t>.</a:t>
            </a:r>
          </a:p>
          <a:p>
            <a:pPr marL="171450" indent="-171450">
              <a:buFont typeface="Arial" panose="020B0604020202020204" pitchFamily="34" charset="0"/>
              <a:buChar char="•"/>
            </a:pPr>
            <a:r>
              <a:rPr lang="fr-FR" sz="1100" dirty="0"/>
              <a:t>Les paiements disponibles ne seront pas inclus dans la section des crédits disponibles car ils sont inclus dans </a:t>
            </a:r>
            <a:r>
              <a:rPr lang="fr-FR" sz="1100" dirty="0" smtClean="0"/>
              <a:t>la section paiements </a:t>
            </a:r>
            <a:r>
              <a:rPr lang="fr-FR" sz="1100" dirty="0"/>
              <a:t>depuis </a:t>
            </a:r>
            <a:r>
              <a:rPr lang="fr-FR" sz="1100" dirty="0" smtClean="0"/>
              <a:t>le dernier RC.</a:t>
            </a:r>
          </a:p>
          <a:p>
            <a:pPr marL="171450" indent="-171450">
              <a:buFont typeface="Arial" panose="020B0604020202020204" pitchFamily="34" charset="0"/>
              <a:buChar char="•"/>
            </a:pPr>
            <a:r>
              <a:rPr lang="fr-FR" sz="1100" dirty="0"/>
              <a:t>Les paiements depuis </a:t>
            </a:r>
            <a:r>
              <a:rPr lang="fr-FR" sz="1100" dirty="0" smtClean="0"/>
              <a:t>le dernier RC comprennent </a:t>
            </a:r>
            <a:r>
              <a:rPr lang="fr-FR" sz="1100" dirty="0"/>
              <a:t>les paiements qui sont utilisés pour compenser, ainsi que ceux qui ne sont pas utilisés pour compenser.</a:t>
            </a:r>
          </a:p>
          <a:p>
            <a:pPr marL="171450" indent="-171450">
              <a:buFont typeface="Arial" panose="020B0604020202020204" pitchFamily="34" charset="0"/>
              <a:buChar char="•"/>
            </a:pPr>
            <a:r>
              <a:rPr lang="fr-FR" sz="1100" dirty="0" smtClean="0"/>
              <a:t>.</a:t>
            </a:r>
            <a:r>
              <a:rPr lang="fr-CA" sz="1100" dirty="0" smtClean="0"/>
              <a:t> </a:t>
            </a:r>
            <a:endParaRPr lang="fr-CA" sz="1100" dirty="0"/>
          </a:p>
        </p:txBody>
      </p:sp>
      <p:sp>
        <p:nvSpPr>
          <p:cNvPr id="11" name="TextBox 10"/>
          <p:cNvSpPr txBox="1"/>
          <p:nvPr>
            <p:custDataLst>
              <p:tags r:id="rId3"/>
            </p:custDataLst>
          </p:nvPr>
        </p:nvSpPr>
        <p:spPr>
          <a:xfrm>
            <a:off x="6899563" y="4852757"/>
            <a:ext cx="1648691" cy="1015663"/>
          </a:xfrm>
          <a:prstGeom prst="rect">
            <a:avLst/>
          </a:prstGeom>
          <a:noFill/>
          <a:ln>
            <a:solidFill>
              <a:srgbClr val="00B050"/>
            </a:solidFill>
          </a:ln>
        </p:spPr>
        <p:txBody>
          <a:bodyPr wrap="square" rtlCol="0">
            <a:spAutoFit/>
          </a:bodyPr>
          <a:lstStyle/>
          <a:p>
            <a:r>
              <a:rPr lang="fr-CA" sz="1000" dirty="0" smtClean="0"/>
              <a:t>La portion de paiement en trop du paiement du dernier mois apparaîtra à l’état « Disponible » et réduira le total à payer de ce RC. </a:t>
            </a:r>
            <a:endParaRPr lang="fr-CA" sz="1000" dirty="0"/>
          </a:p>
        </p:txBody>
      </p:sp>
      <p:pic>
        <p:nvPicPr>
          <p:cNvPr id="10" name="Picture 9"/>
          <p:cNvPicPr>
            <a:picLocks noChangeAspect="1"/>
          </p:cNvPicPr>
          <p:nvPr/>
        </p:nvPicPr>
        <p:blipFill>
          <a:blip r:embed="rId6"/>
          <a:stretch>
            <a:fillRect/>
          </a:stretch>
        </p:blipFill>
        <p:spPr>
          <a:xfrm>
            <a:off x="401765" y="2201233"/>
            <a:ext cx="6129727" cy="4115321"/>
          </a:xfrm>
          <a:prstGeom prst="rect">
            <a:avLst/>
          </a:prstGeom>
        </p:spPr>
      </p:pic>
      <p:cxnSp>
        <p:nvCxnSpPr>
          <p:cNvPr id="13" name="Straight Arrow Connector 12"/>
          <p:cNvCxnSpPr/>
          <p:nvPr/>
        </p:nvCxnSpPr>
        <p:spPr>
          <a:xfrm flipH="1" flipV="1">
            <a:off x="6543808" y="4031080"/>
            <a:ext cx="1206143" cy="821679"/>
          </a:xfrm>
          <a:prstGeom prst="straightConnector1">
            <a:avLst/>
          </a:prstGeom>
          <a:noFill/>
          <a:ln w="12700" cap="flat" cmpd="sng" algn="ctr">
            <a:solidFill>
              <a:srgbClr val="00B050"/>
            </a:solidFill>
            <a:prstDash val="solid"/>
            <a:tailEnd type="arrow"/>
          </a:ln>
          <a:effectLst/>
        </p:spPr>
      </p:cxnSp>
      <p:cxnSp>
        <p:nvCxnSpPr>
          <p:cNvPr id="15" name="Straight Arrow Connector 14"/>
          <p:cNvCxnSpPr/>
          <p:nvPr/>
        </p:nvCxnSpPr>
        <p:spPr>
          <a:xfrm flipV="1">
            <a:off x="5251330" y="5638419"/>
            <a:ext cx="1648233" cy="230001"/>
          </a:xfrm>
          <a:prstGeom prst="straightConnector1">
            <a:avLst/>
          </a:prstGeom>
          <a:noFill/>
          <a:ln w="12700" cap="flat" cmpd="sng" algn="ctr">
            <a:solidFill>
              <a:srgbClr val="00B050"/>
            </a:solidFill>
            <a:prstDash val="solid"/>
            <a:tailEnd type="triangle"/>
          </a:ln>
          <a:effectLst/>
        </p:spPr>
      </p:cxnSp>
      <p:cxnSp>
        <p:nvCxnSpPr>
          <p:cNvPr id="17" name="Straight Arrow Connector 16"/>
          <p:cNvCxnSpPr/>
          <p:nvPr/>
        </p:nvCxnSpPr>
        <p:spPr>
          <a:xfrm flipV="1">
            <a:off x="3849886" y="3033025"/>
            <a:ext cx="2090095" cy="2610198"/>
          </a:xfrm>
          <a:prstGeom prst="straightConnector1">
            <a:avLst/>
          </a:prstGeom>
          <a:noFill/>
          <a:ln w="9525" cap="flat" cmpd="sng" algn="ctr">
            <a:solidFill>
              <a:srgbClr val="FF0000"/>
            </a:solidFill>
            <a:prstDash val="solid"/>
            <a:tailEnd type="triangle"/>
          </a:ln>
          <a:effectLst/>
        </p:spPr>
      </p:cxnSp>
      <p:sp>
        <p:nvSpPr>
          <p:cNvPr id="18" name="Oval 17"/>
          <p:cNvSpPr/>
          <p:nvPr/>
        </p:nvSpPr>
        <p:spPr>
          <a:xfrm>
            <a:off x="3521825" y="5651461"/>
            <a:ext cx="656121" cy="267194"/>
          </a:xfrm>
          <a:prstGeom prst="ellipse">
            <a:avLst/>
          </a:prstGeom>
          <a:noFill/>
          <a:ln w="25400" cap="flat" cmpd="sng" algn="ctr">
            <a:solidFill>
              <a:srgbClr val="FF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CA" sz="1800" b="0" i="0" u="none" strike="noStrike" kern="0" cap="none" spc="0" normalizeH="0" baseline="0" noProof="0" smtClean="0">
              <a:ln>
                <a:noFill/>
              </a:ln>
              <a:solidFill>
                <a:prstClr val="white"/>
              </a:solidFill>
              <a:effectLst/>
              <a:uLnTx/>
              <a:uFillTx/>
              <a:latin typeface="Arial"/>
              <a:ea typeface="+mn-ea"/>
              <a:cs typeface="+mn-cs"/>
            </a:endParaRPr>
          </a:p>
        </p:txBody>
      </p:sp>
    </p:spTree>
    <p:extLst>
      <p:ext uri="{BB962C8B-B14F-4D97-AF65-F5344CB8AC3E}">
        <p14:creationId xmlns:p14="http://schemas.microsoft.com/office/powerpoint/2010/main" val="367638890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1"/>
          <p:cNvPicPr>
            <a:picLocks noGrp="1" noChangeAspect="1"/>
          </p:cNvPicPr>
          <p:nvPr>
            <p:ph idx="1"/>
            <p:custDataLst>
              <p:tags r:id="rId1"/>
            </p:custDataLst>
          </p:nvPr>
        </p:nvPicPr>
        <p:blipFill>
          <a:blip r:embed="rId5">
            <a:extLst>
              <a:ext uri="{28A0092B-C50C-407E-A947-70E740481C1C}">
                <a14:useLocalDpi xmlns:a14="http://schemas.microsoft.com/office/drawing/2010/main" val="0"/>
              </a:ext>
            </a:extLst>
          </a:blip>
          <a:stretch>
            <a:fillRect/>
          </a:stretch>
        </p:blipFill>
        <p:spPr>
          <a:xfrm>
            <a:off x="2803675" y="2651360"/>
            <a:ext cx="3536650" cy="2329187"/>
          </a:xfrm>
        </p:spPr>
      </p:pic>
      <p:sp>
        <p:nvSpPr>
          <p:cNvPr id="7" name="Title 6"/>
          <p:cNvSpPr>
            <a:spLocks noGrp="1"/>
          </p:cNvSpPr>
          <p:nvPr>
            <p:ph type="title"/>
            <p:custDataLst>
              <p:tags r:id="rId2"/>
            </p:custDataLst>
          </p:nvPr>
        </p:nvSpPr>
        <p:spPr/>
        <p:txBody>
          <a:bodyPr/>
          <a:lstStyle/>
          <a:p>
            <a:r>
              <a:rPr lang="fr-CA" dirty="0" smtClean="0"/>
              <a:t>Séance de questions</a:t>
            </a:r>
            <a:endParaRPr lang="fr-CA" dirty="0"/>
          </a:p>
        </p:txBody>
      </p:sp>
    </p:spTree>
    <p:extLst>
      <p:ext uri="{BB962C8B-B14F-4D97-AF65-F5344CB8AC3E}">
        <p14:creationId xmlns:p14="http://schemas.microsoft.com/office/powerpoint/2010/main" val="115180601"/>
      </p:ext>
    </p:extLst>
  </p:cSld>
  <p:clrMapOvr>
    <a:masterClrMapping/>
  </p:clrMapOvr>
  <p:transition spd="med">
    <p:pull/>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custDataLst>
              <p:tags r:id="rId1"/>
            </p:custDataLst>
          </p:nvPr>
        </p:nvSpPr>
        <p:spPr/>
        <p:txBody>
          <a:bodyPr/>
          <a:lstStyle/>
          <a:p>
            <a:r>
              <a:rPr lang="fr-CA" dirty="0" smtClean="0"/>
              <a:t>Boîte de réception de la GCRA : </a:t>
            </a:r>
            <a:r>
              <a:rPr lang="fr-CA" dirty="0" smtClean="0">
                <a:hlinkClick r:id="rId5"/>
              </a:rPr>
              <a:t>CBSA-ASFC_CARM.GCRA@cbsa-asfc.gc.ca</a:t>
            </a:r>
            <a:endParaRPr lang="fr-CA" dirty="0" smtClean="0"/>
          </a:p>
          <a:p>
            <a:endParaRPr lang="fr-FR" dirty="0"/>
          </a:p>
        </p:txBody>
      </p:sp>
      <p:sp>
        <p:nvSpPr>
          <p:cNvPr id="2" name="Title 1"/>
          <p:cNvSpPr>
            <a:spLocks noGrp="1"/>
          </p:cNvSpPr>
          <p:nvPr>
            <p:ph type="title"/>
            <p:custDataLst>
              <p:tags r:id="rId2"/>
            </p:custDataLst>
          </p:nvPr>
        </p:nvSpPr>
        <p:spPr/>
        <p:txBody>
          <a:bodyPr/>
          <a:lstStyle/>
          <a:p>
            <a:r>
              <a:rPr lang="fr-CA" dirty="0" smtClean="0"/>
              <a:t>Coordonnées</a:t>
            </a:r>
            <a:endParaRPr lang="fr-CA" dirty="0"/>
          </a:p>
        </p:txBody>
      </p:sp>
    </p:spTree>
    <p:extLst>
      <p:ext uri="{BB962C8B-B14F-4D97-AF65-F5344CB8AC3E}">
        <p14:creationId xmlns:p14="http://schemas.microsoft.com/office/powerpoint/2010/main" val="4230097385"/>
      </p:ext>
    </p:extLst>
  </p:cSld>
  <p:clrMapOvr>
    <a:masterClrMapping/>
  </p:clrMapOvr>
  <p:transition spd="med">
    <p:pull/>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custDataLst>
              <p:tags r:id="rId1"/>
            </p:custDataLst>
          </p:nvPr>
        </p:nvSpPr>
        <p:spPr/>
        <p:txBody>
          <a:bodyPr/>
          <a:lstStyle/>
          <a:p>
            <a:pPr lvl="0"/>
            <a:r>
              <a:rPr lang="fr-CA" sz="1250" dirty="0" smtClean="0"/>
              <a:t>Recueille davantage de détails comptables dans la section d’en-tête des RC, ce qui permet de mieux comprendre le total à payer inscrit à ces RC. </a:t>
            </a:r>
          </a:p>
          <a:p>
            <a:pPr lvl="0"/>
            <a:endParaRPr lang="fr-CA" sz="1100" dirty="0" smtClean="0"/>
          </a:p>
          <a:p>
            <a:pPr lvl="0"/>
            <a:r>
              <a:rPr lang="fr-CA" sz="1250" dirty="0" smtClean="0"/>
              <a:t>Permet de voir les courtiers dans les transactions ouvertes portant les indicateurs « G » et « I », tant dans l’en-tête des RC que dans la section des transactions de ces RC.</a:t>
            </a:r>
          </a:p>
          <a:p>
            <a:pPr lvl="0"/>
            <a:endParaRPr lang="fr-CA" sz="1100" dirty="0" smtClean="0"/>
          </a:p>
          <a:p>
            <a:pPr lvl="0"/>
            <a:r>
              <a:rPr lang="fr-CA" sz="1250" dirty="0" smtClean="0"/>
              <a:t>Recueille plus de détails au sujet des décaissements (numéros de chèques, date d’émission).</a:t>
            </a:r>
          </a:p>
          <a:p>
            <a:pPr lvl="0"/>
            <a:endParaRPr lang="fr-CA" sz="1100" dirty="0" smtClean="0"/>
          </a:p>
          <a:p>
            <a:pPr lvl="0"/>
            <a:r>
              <a:rPr lang="fr-CA" sz="1250" dirty="0" smtClean="0"/>
              <a:t>Remplace les états « vides » par des états plus descriptifs.</a:t>
            </a:r>
          </a:p>
          <a:p>
            <a:pPr lvl="0"/>
            <a:endParaRPr lang="fr-CA" sz="1100" dirty="0" smtClean="0"/>
          </a:p>
          <a:p>
            <a:pPr lvl="0"/>
            <a:r>
              <a:rPr lang="fr-CA" sz="1250" dirty="0" smtClean="0"/>
              <a:t>Fournit des détails sur les paiements, présentés comme des types de transactions dans la section « Autres transactions » des AQ et des RC.</a:t>
            </a:r>
          </a:p>
          <a:p>
            <a:pPr lvl="0"/>
            <a:endParaRPr lang="fr-CA" sz="1100" dirty="0" smtClean="0"/>
          </a:p>
          <a:p>
            <a:pPr lvl="0"/>
            <a:r>
              <a:rPr lang="fr-CA" sz="1250" dirty="0" smtClean="0"/>
              <a:t>Harmonise les dates d’échéance, ce qui permettra de réaliser moins de paiements (en attente d’approbation).</a:t>
            </a:r>
          </a:p>
          <a:p>
            <a:pPr lvl="0"/>
            <a:endParaRPr lang="fr-CA" sz="1100" dirty="0" smtClean="0"/>
          </a:p>
          <a:p>
            <a:pPr lvl="0"/>
            <a:r>
              <a:rPr lang="fr-CA" sz="1250" dirty="0" smtClean="0"/>
              <a:t>La dette associée aux formulaires B3 pour les périodes passées est inscrite sous forme de résumé de transaction (ce point fait l’objet de discussions, entre autres au sujet de la date à afficher dans le champ « Date »).</a:t>
            </a:r>
          </a:p>
          <a:p>
            <a:pPr lvl="0"/>
            <a:endParaRPr lang="fr-CA" sz="1100" dirty="0" smtClean="0"/>
          </a:p>
          <a:p>
            <a:pPr lvl="0"/>
            <a:r>
              <a:rPr lang="fr-CA" sz="1250" dirty="0" smtClean="0"/>
              <a:t>Donnera la possibilité de compenser les comptes plus fréquemment, ce qui permettra de réduire le risque de décaissements incorrects (en utilisant les crédits juste après les échéances pour effacer la dette).</a:t>
            </a:r>
          </a:p>
          <a:p>
            <a:pPr lvl="0"/>
            <a:endParaRPr lang="fr-FR" sz="1200" dirty="0"/>
          </a:p>
        </p:txBody>
      </p:sp>
      <p:sp>
        <p:nvSpPr>
          <p:cNvPr id="3" name="Title 2"/>
          <p:cNvSpPr>
            <a:spLocks noGrp="1"/>
          </p:cNvSpPr>
          <p:nvPr>
            <p:ph type="title"/>
            <p:custDataLst>
              <p:tags r:id="rId2"/>
            </p:custDataLst>
          </p:nvPr>
        </p:nvSpPr>
        <p:spPr/>
        <p:txBody>
          <a:bodyPr/>
          <a:lstStyle/>
          <a:p>
            <a:r>
              <a:rPr lang="fr-CA" dirty="0" smtClean="0"/>
              <a:t/>
            </a:r>
            <a:br>
              <a:rPr lang="fr-CA" dirty="0" smtClean="0"/>
            </a:br>
            <a:r>
              <a:rPr lang="fr-CA" dirty="0" smtClean="0"/>
              <a:t>Principaux avantages des modifications proposées aux AQ et aux RC </a:t>
            </a:r>
            <a:br>
              <a:rPr lang="fr-CA" dirty="0" smtClean="0"/>
            </a:br>
            <a:endParaRPr lang="fr-CA" dirty="0"/>
          </a:p>
        </p:txBody>
      </p:sp>
    </p:spTree>
    <p:extLst>
      <p:ext uri="{BB962C8B-B14F-4D97-AF65-F5344CB8AC3E}">
        <p14:creationId xmlns:p14="http://schemas.microsoft.com/office/powerpoint/2010/main" val="18692311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custDataLst>
              <p:tags r:id="rId1"/>
            </p:custDataLst>
          </p:nvPr>
        </p:nvSpPr>
        <p:spPr/>
        <p:txBody>
          <a:bodyPr/>
          <a:lstStyle/>
          <a:p>
            <a:r>
              <a:rPr lang="fr-CA" sz="1600" dirty="0" smtClean="0"/>
              <a:t>En plus des mises à jour proposées pour les AQ et les RC, l’ASFC fournit maintenant les éléments ci-dessous, à la demande de l’importateur : </a:t>
            </a:r>
          </a:p>
          <a:p>
            <a:endParaRPr lang="fr-CA" sz="1600" dirty="0" smtClean="0"/>
          </a:p>
          <a:p>
            <a:pPr lvl="1"/>
            <a:r>
              <a:rPr lang="fr-CA" sz="1600" dirty="0" smtClean="0"/>
              <a:t>l’Aperçu du solde du compte de l’importateur, qui décrit en détail toutes les transactions sur le compte de l’importateur;</a:t>
            </a:r>
          </a:p>
          <a:p>
            <a:pPr lvl="1"/>
            <a:r>
              <a:rPr lang="fr-CA" sz="1600" dirty="0" smtClean="0"/>
              <a:t>un AQ et un RC pour les importateurs sans compte-garantie.</a:t>
            </a:r>
          </a:p>
          <a:p>
            <a:pPr lvl="1"/>
            <a:endParaRPr lang="fr-CA" sz="1600" dirty="0" smtClean="0"/>
          </a:p>
          <a:p>
            <a:r>
              <a:rPr lang="fr-CA" sz="1600" dirty="0" smtClean="0"/>
              <a:t>Ces rapports aident à effectuer le rapprochement des comptes d’importateurs. </a:t>
            </a:r>
          </a:p>
          <a:p>
            <a:endParaRPr lang="fr-FR" dirty="0"/>
          </a:p>
        </p:txBody>
      </p:sp>
      <p:sp>
        <p:nvSpPr>
          <p:cNvPr id="3" name="Title 2"/>
          <p:cNvSpPr>
            <a:spLocks noGrp="1"/>
          </p:cNvSpPr>
          <p:nvPr>
            <p:ph type="title"/>
            <p:custDataLst>
              <p:tags r:id="rId2"/>
            </p:custDataLst>
          </p:nvPr>
        </p:nvSpPr>
        <p:spPr/>
        <p:txBody>
          <a:bodyPr/>
          <a:lstStyle/>
          <a:p>
            <a:r>
              <a:rPr lang="fr-CA" dirty="0" smtClean="0"/>
              <a:t>Autres modifications récentes</a:t>
            </a:r>
            <a:endParaRPr lang="fr-CA" dirty="0"/>
          </a:p>
        </p:txBody>
      </p:sp>
    </p:spTree>
    <p:extLst>
      <p:ext uri="{BB962C8B-B14F-4D97-AF65-F5344CB8AC3E}">
        <p14:creationId xmlns:p14="http://schemas.microsoft.com/office/powerpoint/2010/main" val="4837534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custDataLst>
              <p:tags r:id="rId1"/>
            </p:custDataLst>
          </p:nvPr>
        </p:nvPicPr>
        <p:blipFill>
          <a:blip r:embed="rId5"/>
          <a:stretch>
            <a:fillRect/>
          </a:stretch>
        </p:blipFill>
        <p:spPr>
          <a:xfrm>
            <a:off x="881716" y="906780"/>
            <a:ext cx="7469804" cy="5473564"/>
          </a:xfrm>
          <a:prstGeom prst="rect">
            <a:avLst/>
          </a:prstGeom>
        </p:spPr>
      </p:pic>
      <p:sp>
        <p:nvSpPr>
          <p:cNvPr id="3" name="Title 2"/>
          <p:cNvSpPr>
            <a:spLocks noGrp="1"/>
          </p:cNvSpPr>
          <p:nvPr>
            <p:ph type="title"/>
            <p:custDataLst>
              <p:tags r:id="rId2"/>
            </p:custDataLst>
          </p:nvPr>
        </p:nvSpPr>
        <p:spPr>
          <a:xfrm>
            <a:off x="175260" y="-108267"/>
            <a:ext cx="8229600" cy="581025"/>
          </a:xfrm>
        </p:spPr>
        <p:txBody>
          <a:bodyPr/>
          <a:lstStyle/>
          <a:p>
            <a:pPr algn="l"/>
            <a:r>
              <a:rPr lang="en-CA" sz="2600" dirty="0"/>
              <a:t>RC actuel (importateur)</a:t>
            </a:r>
          </a:p>
        </p:txBody>
      </p:sp>
    </p:spTree>
    <p:extLst>
      <p:ext uri="{BB962C8B-B14F-4D97-AF65-F5344CB8AC3E}">
        <p14:creationId xmlns:p14="http://schemas.microsoft.com/office/powerpoint/2010/main" val="13849524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custDataLst>
              <p:tags r:id="rId1"/>
            </p:custDataLst>
          </p:nvPr>
        </p:nvSpPr>
        <p:spPr>
          <a:xfrm>
            <a:off x="220980" y="-108267"/>
            <a:ext cx="8229600" cy="581025"/>
          </a:xfrm>
        </p:spPr>
        <p:txBody>
          <a:bodyPr/>
          <a:lstStyle/>
          <a:p>
            <a:pPr algn="l"/>
            <a:r>
              <a:rPr lang="en-CA" sz="2600" dirty="0"/>
              <a:t>RC du </a:t>
            </a:r>
            <a:r>
              <a:rPr lang="en-CA" sz="2600" dirty="0" smtClean="0"/>
              <a:t>courtier </a:t>
            </a:r>
            <a:r>
              <a:rPr lang="en-CA" sz="2600" dirty="0" err="1" smtClean="0"/>
              <a:t>actuel</a:t>
            </a:r>
            <a:endParaRPr lang="fr-FR" sz="2600" dirty="0"/>
          </a:p>
        </p:txBody>
      </p:sp>
      <p:pic>
        <p:nvPicPr>
          <p:cNvPr id="4" name="Picture 3"/>
          <p:cNvPicPr>
            <a:picLocks noChangeAspect="1"/>
          </p:cNvPicPr>
          <p:nvPr>
            <p:custDataLst>
              <p:tags r:id="rId2"/>
            </p:custDataLst>
          </p:nvPr>
        </p:nvPicPr>
        <p:blipFill>
          <a:blip r:embed="rId5"/>
          <a:stretch>
            <a:fillRect/>
          </a:stretch>
        </p:blipFill>
        <p:spPr>
          <a:xfrm>
            <a:off x="561023" y="704851"/>
            <a:ext cx="7767638" cy="5677756"/>
          </a:xfrm>
          <a:prstGeom prst="rect">
            <a:avLst/>
          </a:prstGeom>
        </p:spPr>
      </p:pic>
    </p:spTree>
    <p:extLst>
      <p:ext uri="{BB962C8B-B14F-4D97-AF65-F5344CB8AC3E}">
        <p14:creationId xmlns:p14="http://schemas.microsoft.com/office/powerpoint/2010/main" val="36638614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custDataLst>
              <p:tags r:id="rId1"/>
            </p:custDataLst>
          </p:nvPr>
        </p:nvSpPr>
        <p:spPr>
          <a:xfrm>
            <a:off x="152400" y="-108267"/>
            <a:ext cx="8610600" cy="581025"/>
          </a:xfrm>
        </p:spPr>
        <p:txBody>
          <a:bodyPr/>
          <a:lstStyle/>
          <a:p>
            <a:pPr algn="l"/>
            <a:r>
              <a:rPr lang="en-CA" sz="2600" dirty="0"/>
              <a:t>RC </a:t>
            </a:r>
            <a:r>
              <a:rPr lang="en-CA" sz="2600" dirty="0" smtClean="0"/>
              <a:t>de </a:t>
            </a:r>
            <a:r>
              <a:rPr lang="en-CA" sz="2600" dirty="0" err="1" smtClean="0"/>
              <a:t>l’importateur</a:t>
            </a:r>
            <a:r>
              <a:rPr lang="en-CA" sz="2600" dirty="0" smtClean="0"/>
              <a:t> </a:t>
            </a:r>
            <a:r>
              <a:rPr lang="en-CA" sz="2600" dirty="0" err="1"/>
              <a:t>proposé</a:t>
            </a:r>
            <a:endParaRPr lang="en-CA" sz="2600" dirty="0"/>
          </a:p>
        </p:txBody>
      </p:sp>
      <p:pic>
        <p:nvPicPr>
          <p:cNvPr id="4" name="Picture 3"/>
          <p:cNvPicPr>
            <a:picLocks noChangeAspect="1"/>
          </p:cNvPicPr>
          <p:nvPr/>
        </p:nvPicPr>
        <p:blipFill>
          <a:blip r:embed="rId4"/>
          <a:stretch>
            <a:fillRect/>
          </a:stretch>
        </p:blipFill>
        <p:spPr>
          <a:xfrm>
            <a:off x="1725866" y="622821"/>
            <a:ext cx="5463668" cy="5777979"/>
          </a:xfrm>
          <a:prstGeom prst="rect">
            <a:avLst/>
          </a:prstGeom>
        </p:spPr>
      </p:pic>
    </p:spTree>
    <p:extLst>
      <p:ext uri="{BB962C8B-B14F-4D97-AF65-F5344CB8AC3E}">
        <p14:creationId xmlns:p14="http://schemas.microsoft.com/office/powerpoint/2010/main" val="14949541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custDataLst>
              <p:tags r:id="rId1"/>
            </p:custDataLst>
          </p:nvPr>
        </p:nvSpPr>
        <p:spPr>
          <a:xfrm>
            <a:off x="144780" y="-115887"/>
            <a:ext cx="8229600" cy="581025"/>
          </a:xfrm>
        </p:spPr>
        <p:txBody>
          <a:bodyPr/>
          <a:lstStyle/>
          <a:p>
            <a:pPr algn="l"/>
            <a:r>
              <a:rPr lang="en-CA" sz="2600" dirty="0"/>
              <a:t>RC </a:t>
            </a:r>
            <a:r>
              <a:rPr lang="en-CA" sz="2600" dirty="0" smtClean="0"/>
              <a:t>du courtier </a:t>
            </a:r>
            <a:r>
              <a:rPr lang="en-CA" sz="2600" dirty="0" err="1" smtClean="0"/>
              <a:t>proposé</a:t>
            </a:r>
            <a:endParaRPr lang="en-CA" sz="2600" dirty="0"/>
          </a:p>
        </p:txBody>
      </p:sp>
      <p:pic>
        <p:nvPicPr>
          <p:cNvPr id="4" name="Picture 3"/>
          <p:cNvPicPr>
            <a:picLocks noChangeAspect="1"/>
          </p:cNvPicPr>
          <p:nvPr/>
        </p:nvPicPr>
        <p:blipFill>
          <a:blip r:embed="rId4"/>
          <a:stretch>
            <a:fillRect/>
          </a:stretch>
        </p:blipFill>
        <p:spPr>
          <a:xfrm>
            <a:off x="1414897" y="632260"/>
            <a:ext cx="6084013" cy="5751916"/>
          </a:xfrm>
          <a:prstGeom prst="rect">
            <a:avLst/>
          </a:prstGeom>
        </p:spPr>
      </p:pic>
    </p:spTree>
    <p:extLst>
      <p:ext uri="{BB962C8B-B14F-4D97-AF65-F5344CB8AC3E}">
        <p14:creationId xmlns:p14="http://schemas.microsoft.com/office/powerpoint/2010/main" val="14808507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custDataLst>
              <p:tags r:id="rId1"/>
            </p:custDataLst>
          </p:nvPr>
        </p:nvSpPr>
        <p:spPr>
          <a:xfrm>
            <a:off x="116617" y="-123507"/>
            <a:ext cx="8433023" cy="581025"/>
          </a:xfrm>
        </p:spPr>
        <p:txBody>
          <a:bodyPr/>
          <a:lstStyle/>
          <a:p>
            <a:pPr algn="l"/>
            <a:r>
              <a:rPr lang="en-CA" sz="2600" dirty="0"/>
              <a:t>RC du courtier </a:t>
            </a:r>
            <a:r>
              <a:rPr lang="en-CA" sz="2600" dirty="0" err="1" smtClean="0"/>
              <a:t>proposé</a:t>
            </a:r>
            <a:r>
              <a:rPr lang="en-CA" sz="2600" dirty="0" smtClean="0"/>
              <a:t>, </a:t>
            </a:r>
            <a:r>
              <a:rPr lang="en-CA" sz="2600" dirty="0"/>
              <a:t>avec </a:t>
            </a:r>
            <a:r>
              <a:rPr lang="en-CA" sz="2600" dirty="0" err="1" smtClean="0"/>
              <a:t>décaissement</a:t>
            </a:r>
            <a:endParaRPr lang="fr-FR" sz="2600" dirty="0"/>
          </a:p>
        </p:txBody>
      </p:sp>
      <p:pic>
        <p:nvPicPr>
          <p:cNvPr id="6" name="Picture 5"/>
          <p:cNvPicPr>
            <a:picLocks noChangeAspect="1"/>
          </p:cNvPicPr>
          <p:nvPr/>
        </p:nvPicPr>
        <p:blipFill>
          <a:blip r:embed="rId4"/>
          <a:stretch>
            <a:fillRect/>
          </a:stretch>
        </p:blipFill>
        <p:spPr>
          <a:xfrm>
            <a:off x="239058" y="942109"/>
            <a:ext cx="8305665" cy="4951615"/>
          </a:xfrm>
          <a:prstGeom prst="rect">
            <a:avLst/>
          </a:prstGeom>
        </p:spPr>
      </p:pic>
      <p:sp>
        <p:nvSpPr>
          <p:cNvPr id="9" name="Oval 8"/>
          <p:cNvSpPr/>
          <p:nvPr/>
        </p:nvSpPr>
        <p:spPr>
          <a:xfrm>
            <a:off x="4391891" y="5270269"/>
            <a:ext cx="871864" cy="555689"/>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11" name="Straight Arrow Connector 10"/>
          <p:cNvCxnSpPr/>
          <p:nvPr/>
        </p:nvCxnSpPr>
        <p:spPr>
          <a:xfrm flipV="1">
            <a:off x="5136073" y="2618509"/>
            <a:ext cx="2652952" cy="2733139"/>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3431650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NUM" val="1"/>
</p:tagLst>
</file>

<file path=ppt/tags/tag10.xml><?xml version="1.0" encoding="utf-8"?>
<p:tagLst xmlns:a="http://schemas.openxmlformats.org/drawingml/2006/main" xmlns:r="http://schemas.openxmlformats.org/officeDocument/2006/relationships" xmlns:p="http://schemas.openxmlformats.org/presentationml/2006/main">
  <p:tag name="NUM" val="1"/>
</p:tagLst>
</file>

<file path=ppt/tags/tag11.xml><?xml version="1.0" encoding="utf-8"?>
<p:tagLst xmlns:a="http://schemas.openxmlformats.org/drawingml/2006/main" xmlns:r="http://schemas.openxmlformats.org/officeDocument/2006/relationships" xmlns:p="http://schemas.openxmlformats.org/presentationml/2006/main">
  <p:tag name="NUM" val="1"/>
</p:tagLst>
</file>

<file path=ppt/tags/tag12.xml><?xml version="1.0" encoding="utf-8"?>
<p:tagLst xmlns:a="http://schemas.openxmlformats.org/drawingml/2006/main" xmlns:r="http://schemas.openxmlformats.org/officeDocument/2006/relationships" xmlns:p="http://schemas.openxmlformats.org/presentationml/2006/main">
  <p:tag name="NUM" val="2"/>
</p:tagLst>
</file>

<file path=ppt/tags/tag13.xml><?xml version="1.0" encoding="utf-8"?>
<p:tagLst xmlns:a="http://schemas.openxmlformats.org/drawingml/2006/main" xmlns:r="http://schemas.openxmlformats.org/officeDocument/2006/relationships" xmlns:p="http://schemas.openxmlformats.org/presentationml/2006/main">
  <p:tag name="NUM" val="1"/>
</p:tagLst>
</file>

<file path=ppt/tags/tag14.xml><?xml version="1.0" encoding="utf-8"?>
<p:tagLst xmlns:a="http://schemas.openxmlformats.org/drawingml/2006/main" xmlns:r="http://schemas.openxmlformats.org/officeDocument/2006/relationships" xmlns:p="http://schemas.openxmlformats.org/presentationml/2006/main">
  <p:tag name="NUM" val="1"/>
</p:tagLst>
</file>

<file path=ppt/tags/tag15.xml><?xml version="1.0" encoding="utf-8"?>
<p:tagLst xmlns:a="http://schemas.openxmlformats.org/drawingml/2006/main" xmlns:r="http://schemas.openxmlformats.org/officeDocument/2006/relationships" xmlns:p="http://schemas.openxmlformats.org/presentationml/2006/main">
  <p:tag name="NUM" val="2"/>
</p:tagLst>
</file>

<file path=ppt/tags/tag16.xml><?xml version="1.0" encoding="utf-8"?>
<p:tagLst xmlns:a="http://schemas.openxmlformats.org/drawingml/2006/main" xmlns:r="http://schemas.openxmlformats.org/officeDocument/2006/relationships" xmlns:p="http://schemas.openxmlformats.org/presentationml/2006/main">
  <p:tag name="NUM" val="1"/>
</p:tagLst>
</file>

<file path=ppt/tags/tag17.xml><?xml version="1.0" encoding="utf-8"?>
<p:tagLst xmlns:a="http://schemas.openxmlformats.org/drawingml/2006/main" xmlns:r="http://schemas.openxmlformats.org/officeDocument/2006/relationships" xmlns:p="http://schemas.openxmlformats.org/presentationml/2006/main">
  <p:tag name="NUM" val="1"/>
</p:tagLst>
</file>

<file path=ppt/tags/tag18.xml><?xml version="1.0" encoding="utf-8"?>
<p:tagLst xmlns:a="http://schemas.openxmlformats.org/drawingml/2006/main" xmlns:r="http://schemas.openxmlformats.org/officeDocument/2006/relationships" xmlns:p="http://schemas.openxmlformats.org/presentationml/2006/main">
  <p:tag name="NUM" val="2"/>
</p:tagLst>
</file>

<file path=ppt/tags/tag19.xml><?xml version="1.0" encoding="utf-8"?>
<p:tagLst xmlns:a="http://schemas.openxmlformats.org/drawingml/2006/main" xmlns:r="http://schemas.openxmlformats.org/officeDocument/2006/relationships" xmlns:p="http://schemas.openxmlformats.org/presentationml/2006/main">
  <p:tag name="NUM" val="3"/>
</p:tagLst>
</file>

<file path=ppt/tags/tag2.xml><?xml version="1.0" encoding="utf-8"?>
<p:tagLst xmlns:a="http://schemas.openxmlformats.org/drawingml/2006/main" xmlns:r="http://schemas.openxmlformats.org/officeDocument/2006/relationships" xmlns:p="http://schemas.openxmlformats.org/presentationml/2006/main">
  <p:tag name="NUM" val="2"/>
</p:tagLst>
</file>

<file path=ppt/tags/tag20.xml><?xml version="1.0" encoding="utf-8"?>
<p:tagLst xmlns:a="http://schemas.openxmlformats.org/drawingml/2006/main" xmlns:r="http://schemas.openxmlformats.org/officeDocument/2006/relationships" xmlns:p="http://schemas.openxmlformats.org/presentationml/2006/main">
  <p:tag name="NUM" val="4"/>
</p:tagLst>
</file>

<file path=ppt/tags/tag21.xml><?xml version="1.0" encoding="utf-8"?>
<p:tagLst xmlns:a="http://schemas.openxmlformats.org/drawingml/2006/main" xmlns:r="http://schemas.openxmlformats.org/officeDocument/2006/relationships" xmlns:p="http://schemas.openxmlformats.org/presentationml/2006/main">
  <p:tag name="NUM" val="5"/>
</p:tagLst>
</file>

<file path=ppt/tags/tag22.xml><?xml version="1.0" encoding="utf-8"?>
<p:tagLst xmlns:a="http://schemas.openxmlformats.org/drawingml/2006/main" xmlns:r="http://schemas.openxmlformats.org/officeDocument/2006/relationships" xmlns:p="http://schemas.openxmlformats.org/presentationml/2006/main">
  <p:tag name="NUM" val="6"/>
</p:tagLst>
</file>

<file path=ppt/tags/tag23.xml><?xml version="1.0" encoding="utf-8"?>
<p:tagLst xmlns:a="http://schemas.openxmlformats.org/drawingml/2006/main" xmlns:r="http://schemas.openxmlformats.org/officeDocument/2006/relationships" xmlns:p="http://schemas.openxmlformats.org/presentationml/2006/main">
  <p:tag name="NUM" val="7"/>
</p:tagLst>
</file>

<file path=ppt/tags/tag24.xml><?xml version="1.0" encoding="utf-8"?>
<p:tagLst xmlns:a="http://schemas.openxmlformats.org/drawingml/2006/main" xmlns:r="http://schemas.openxmlformats.org/officeDocument/2006/relationships" xmlns:p="http://schemas.openxmlformats.org/presentationml/2006/main">
  <p:tag name="NUM" val="1"/>
</p:tagLst>
</file>

<file path=ppt/tags/tag25.xml><?xml version="1.0" encoding="utf-8"?>
<p:tagLst xmlns:a="http://schemas.openxmlformats.org/drawingml/2006/main" xmlns:r="http://schemas.openxmlformats.org/officeDocument/2006/relationships" xmlns:p="http://schemas.openxmlformats.org/presentationml/2006/main">
  <p:tag name="NUM" val="2"/>
</p:tagLst>
</file>

<file path=ppt/tags/tag26.xml><?xml version="1.0" encoding="utf-8"?>
<p:tagLst xmlns:a="http://schemas.openxmlformats.org/drawingml/2006/main" xmlns:r="http://schemas.openxmlformats.org/officeDocument/2006/relationships" xmlns:p="http://schemas.openxmlformats.org/presentationml/2006/main">
  <p:tag name="NUM" val="3"/>
</p:tagLst>
</file>

<file path=ppt/tags/tag27.xml><?xml version="1.0" encoding="utf-8"?>
<p:tagLst xmlns:a="http://schemas.openxmlformats.org/drawingml/2006/main" xmlns:r="http://schemas.openxmlformats.org/officeDocument/2006/relationships" xmlns:p="http://schemas.openxmlformats.org/presentationml/2006/main">
  <p:tag name="NUM" val="16"/>
</p:tagLst>
</file>

<file path=ppt/tags/tag28.xml><?xml version="1.0" encoding="utf-8"?>
<p:tagLst xmlns:a="http://schemas.openxmlformats.org/drawingml/2006/main" xmlns:r="http://schemas.openxmlformats.org/officeDocument/2006/relationships" xmlns:p="http://schemas.openxmlformats.org/presentationml/2006/main">
  <p:tag name="NUM" val="2"/>
</p:tagLst>
</file>

<file path=ppt/tags/tag29.xml><?xml version="1.0" encoding="utf-8"?>
<p:tagLst xmlns:a="http://schemas.openxmlformats.org/drawingml/2006/main" xmlns:r="http://schemas.openxmlformats.org/officeDocument/2006/relationships" xmlns:p="http://schemas.openxmlformats.org/presentationml/2006/main">
  <p:tag name="NUM" val="3"/>
</p:tagLst>
</file>

<file path=ppt/tags/tag3.xml><?xml version="1.0" encoding="utf-8"?>
<p:tagLst xmlns:a="http://schemas.openxmlformats.org/drawingml/2006/main" xmlns:r="http://schemas.openxmlformats.org/officeDocument/2006/relationships" xmlns:p="http://schemas.openxmlformats.org/presentationml/2006/main">
  <p:tag name="NUM" val="1"/>
</p:tagLst>
</file>

<file path=ppt/tags/tag30.xml><?xml version="1.0" encoding="utf-8"?>
<p:tagLst xmlns:a="http://schemas.openxmlformats.org/drawingml/2006/main" xmlns:r="http://schemas.openxmlformats.org/officeDocument/2006/relationships" xmlns:p="http://schemas.openxmlformats.org/presentationml/2006/main">
  <p:tag name="NUM" val="2"/>
</p:tagLst>
</file>

<file path=ppt/tags/tag31.xml><?xml version="1.0" encoding="utf-8"?>
<p:tagLst xmlns:a="http://schemas.openxmlformats.org/drawingml/2006/main" xmlns:r="http://schemas.openxmlformats.org/officeDocument/2006/relationships" xmlns:p="http://schemas.openxmlformats.org/presentationml/2006/main">
  <p:tag name="NUM" val="3"/>
</p:tagLst>
</file>

<file path=ppt/tags/tag32.xml><?xml version="1.0" encoding="utf-8"?>
<p:tagLst xmlns:a="http://schemas.openxmlformats.org/drawingml/2006/main" xmlns:r="http://schemas.openxmlformats.org/officeDocument/2006/relationships" xmlns:p="http://schemas.openxmlformats.org/presentationml/2006/main">
  <p:tag name="NUM" val="1"/>
</p:tagLst>
</file>

<file path=ppt/tags/tag33.xml><?xml version="1.0" encoding="utf-8"?>
<p:tagLst xmlns:a="http://schemas.openxmlformats.org/drawingml/2006/main" xmlns:r="http://schemas.openxmlformats.org/officeDocument/2006/relationships" xmlns:p="http://schemas.openxmlformats.org/presentationml/2006/main">
  <p:tag name="NUM" val="2"/>
</p:tagLst>
</file>

<file path=ppt/tags/tag34.xml><?xml version="1.0" encoding="utf-8"?>
<p:tagLst xmlns:a="http://schemas.openxmlformats.org/drawingml/2006/main" xmlns:r="http://schemas.openxmlformats.org/officeDocument/2006/relationships" xmlns:p="http://schemas.openxmlformats.org/presentationml/2006/main">
  <p:tag name="NUM" val="3"/>
</p:tagLst>
</file>

<file path=ppt/tags/tag35.xml><?xml version="1.0" encoding="utf-8"?>
<p:tagLst xmlns:a="http://schemas.openxmlformats.org/drawingml/2006/main" xmlns:r="http://schemas.openxmlformats.org/officeDocument/2006/relationships" xmlns:p="http://schemas.openxmlformats.org/presentationml/2006/main">
  <p:tag name="NUM" val="2"/>
</p:tagLst>
</file>

<file path=ppt/tags/tag36.xml><?xml version="1.0" encoding="utf-8"?>
<p:tagLst xmlns:a="http://schemas.openxmlformats.org/drawingml/2006/main" xmlns:r="http://schemas.openxmlformats.org/officeDocument/2006/relationships" xmlns:p="http://schemas.openxmlformats.org/presentationml/2006/main">
  <p:tag name="NUM" val="3"/>
</p:tagLst>
</file>

<file path=ppt/tags/tag37.xml><?xml version="1.0" encoding="utf-8"?>
<p:tagLst xmlns:a="http://schemas.openxmlformats.org/drawingml/2006/main" xmlns:r="http://schemas.openxmlformats.org/officeDocument/2006/relationships" xmlns:p="http://schemas.openxmlformats.org/presentationml/2006/main">
  <p:tag name="NUM" val="7"/>
</p:tagLst>
</file>

<file path=ppt/tags/tag38.xml><?xml version="1.0" encoding="utf-8"?>
<p:tagLst xmlns:a="http://schemas.openxmlformats.org/drawingml/2006/main" xmlns:r="http://schemas.openxmlformats.org/officeDocument/2006/relationships" xmlns:p="http://schemas.openxmlformats.org/presentationml/2006/main">
  <p:tag name="NUM" val="2"/>
</p:tagLst>
</file>

<file path=ppt/tags/tag39.xml><?xml version="1.0" encoding="utf-8"?>
<p:tagLst xmlns:a="http://schemas.openxmlformats.org/drawingml/2006/main" xmlns:r="http://schemas.openxmlformats.org/officeDocument/2006/relationships" xmlns:p="http://schemas.openxmlformats.org/presentationml/2006/main">
  <p:tag name="NUM" val="3"/>
</p:tagLst>
</file>

<file path=ppt/tags/tag4.xml><?xml version="1.0" encoding="utf-8"?>
<p:tagLst xmlns:a="http://schemas.openxmlformats.org/drawingml/2006/main" xmlns:r="http://schemas.openxmlformats.org/officeDocument/2006/relationships" xmlns:p="http://schemas.openxmlformats.org/presentationml/2006/main">
  <p:tag name="NUM" val="2"/>
</p:tagLst>
</file>

<file path=ppt/tags/tag40.xml><?xml version="1.0" encoding="utf-8"?>
<p:tagLst xmlns:a="http://schemas.openxmlformats.org/drawingml/2006/main" xmlns:r="http://schemas.openxmlformats.org/officeDocument/2006/relationships" xmlns:p="http://schemas.openxmlformats.org/presentationml/2006/main">
  <p:tag name="NUM" val="9"/>
</p:tagLst>
</file>

<file path=ppt/tags/tag41.xml><?xml version="1.0" encoding="utf-8"?>
<p:tagLst xmlns:a="http://schemas.openxmlformats.org/drawingml/2006/main" xmlns:r="http://schemas.openxmlformats.org/officeDocument/2006/relationships" xmlns:p="http://schemas.openxmlformats.org/presentationml/2006/main">
  <p:tag name="NUM" val="8"/>
</p:tagLst>
</file>

<file path=ppt/tags/tag42.xml><?xml version="1.0" encoding="utf-8"?>
<p:tagLst xmlns:a="http://schemas.openxmlformats.org/drawingml/2006/main" xmlns:r="http://schemas.openxmlformats.org/officeDocument/2006/relationships" xmlns:p="http://schemas.openxmlformats.org/presentationml/2006/main">
  <p:tag name="NUM" val="1"/>
</p:tagLst>
</file>

<file path=ppt/tags/tag43.xml><?xml version="1.0" encoding="utf-8"?>
<p:tagLst xmlns:a="http://schemas.openxmlformats.org/drawingml/2006/main" xmlns:r="http://schemas.openxmlformats.org/officeDocument/2006/relationships" xmlns:p="http://schemas.openxmlformats.org/presentationml/2006/main">
  <p:tag name="NUM" val="2"/>
</p:tagLst>
</file>

<file path=ppt/tags/tag44.xml><?xml version="1.0" encoding="utf-8"?>
<p:tagLst xmlns:a="http://schemas.openxmlformats.org/drawingml/2006/main" xmlns:r="http://schemas.openxmlformats.org/officeDocument/2006/relationships" xmlns:p="http://schemas.openxmlformats.org/presentationml/2006/main">
  <p:tag name="NUM" val="3"/>
</p:tagLst>
</file>

<file path=ppt/tags/tag45.xml><?xml version="1.0" encoding="utf-8"?>
<p:tagLst xmlns:a="http://schemas.openxmlformats.org/drawingml/2006/main" xmlns:r="http://schemas.openxmlformats.org/officeDocument/2006/relationships" xmlns:p="http://schemas.openxmlformats.org/presentationml/2006/main">
  <p:tag name="NUM" val="2"/>
</p:tagLst>
</file>

<file path=ppt/tags/tag46.xml><?xml version="1.0" encoding="utf-8"?>
<p:tagLst xmlns:a="http://schemas.openxmlformats.org/drawingml/2006/main" xmlns:r="http://schemas.openxmlformats.org/officeDocument/2006/relationships" xmlns:p="http://schemas.openxmlformats.org/presentationml/2006/main">
  <p:tag name="NUM" val="7"/>
</p:tagLst>
</file>

<file path=ppt/tags/tag47.xml><?xml version="1.0" encoding="utf-8"?>
<p:tagLst xmlns:a="http://schemas.openxmlformats.org/drawingml/2006/main" xmlns:r="http://schemas.openxmlformats.org/officeDocument/2006/relationships" xmlns:p="http://schemas.openxmlformats.org/presentationml/2006/main">
  <p:tag name="NUM" val="2"/>
</p:tagLst>
</file>

<file path=ppt/tags/tag48.xml><?xml version="1.0" encoding="utf-8"?>
<p:tagLst xmlns:a="http://schemas.openxmlformats.org/drawingml/2006/main" xmlns:r="http://schemas.openxmlformats.org/officeDocument/2006/relationships" xmlns:p="http://schemas.openxmlformats.org/presentationml/2006/main">
  <p:tag name="NUM" val="3"/>
</p:tagLst>
</file>

<file path=ppt/tags/tag49.xml><?xml version="1.0" encoding="utf-8"?>
<p:tagLst xmlns:a="http://schemas.openxmlformats.org/drawingml/2006/main" xmlns:r="http://schemas.openxmlformats.org/officeDocument/2006/relationships" xmlns:p="http://schemas.openxmlformats.org/presentationml/2006/main">
  <p:tag name="NUM" val="2"/>
</p:tagLst>
</file>

<file path=ppt/tags/tag5.xml><?xml version="1.0" encoding="utf-8"?>
<p:tagLst xmlns:a="http://schemas.openxmlformats.org/drawingml/2006/main" xmlns:r="http://schemas.openxmlformats.org/officeDocument/2006/relationships" xmlns:p="http://schemas.openxmlformats.org/presentationml/2006/main">
  <p:tag name="NUM" val="1"/>
</p:tagLst>
</file>

<file path=ppt/tags/tag50.xml><?xml version="1.0" encoding="utf-8"?>
<p:tagLst xmlns:a="http://schemas.openxmlformats.org/drawingml/2006/main" xmlns:r="http://schemas.openxmlformats.org/officeDocument/2006/relationships" xmlns:p="http://schemas.openxmlformats.org/presentationml/2006/main">
  <p:tag name="NUM" val="3"/>
</p:tagLst>
</file>

<file path=ppt/tags/tag51.xml><?xml version="1.0" encoding="utf-8"?>
<p:tagLst xmlns:a="http://schemas.openxmlformats.org/drawingml/2006/main" xmlns:r="http://schemas.openxmlformats.org/officeDocument/2006/relationships" xmlns:p="http://schemas.openxmlformats.org/presentationml/2006/main">
  <p:tag name="NUM" val="7"/>
</p:tagLst>
</file>

<file path=ppt/tags/tag52.xml><?xml version="1.0" encoding="utf-8"?>
<p:tagLst xmlns:a="http://schemas.openxmlformats.org/drawingml/2006/main" xmlns:r="http://schemas.openxmlformats.org/officeDocument/2006/relationships" xmlns:p="http://schemas.openxmlformats.org/presentationml/2006/main">
  <p:tag name="NUM" val="1"/>
</p:tagLst>
</file>

<file path=ppt/tags/tag53.xml><?xml version="1.0" encoding="utf-8"?>
<p:tagLst xmlns:a="http://schemas.openxmlformats.org/drawingml/2006/main" xmlns:r="http://schemas.openxmlformats.org/officeDocument/2006/relationships" xmlns:p="http://schemas.openxmlformats.org/presentationml/2006/main">
  <p:tag name="NUM" val="2"/>
</p:tagLst>
</file>

<file path=ppt/tags/tag54.xml><?xml version="1.0" encoding="utf-8"?>
<p:tagLst xmlns:a="http://schemas.openxmlformats.org/drawingml/2006/main" xmlns:r="http://schemas.openxmlformats.org/officeDocument/2006/relationships" xmlns:p="http://schemas.openxmlformats.org/presentationml/2006/main">
  <p:tag name="NUM" val="2"/>
</p:tagLst>
</file>

<file path=ppt/tags/tag55.xml><?xml version="1.0" encoding="utf-8"?>
<p:tagLst xmlns:a="http://schemas.openxmlformats.org/drawingml/2006/main" xmlns:r="http://schemas.openxmlformats.org/officeDocument/2006/relationships" xmlns:p="http://schemas.openxmlformats.org/presentationml/2006/main">
  <p:tag name="NUM" val="3"/>
</p:tagLst>
</file>

<file path=ppt/tags/tag56.xml><?xml version="1.0" encoding="utf-8"?>
<p:tagLst xmlns:a="http://schemas.openxmlformats.org/drawingml/2006/main" xmlns:r="http://schemas.openxmlformats.org/officeDocument/2006/relationships" xmlns:p="http://schemas.openxmlformats.org/presentationml/2006/main">
  <p:tag name="NUM" val="4"/>
</p:tagLst>
</file>

<file path=ppt/tags/tag57.xml><?xml version="1.0" encoding="utf-8"?>
<p:tagLst xmlns:a="http://schemas.openxmlformats.org/drawingml/2006/main" xmlns:r="http://schemas.openxmlformats.org/officeDocument/2006/relationships" xmlns:p="http://schemas.openxmlformats.org/presentationml/2006/main">
  <p:tag name="NUM" val="1"/>
</p:tagLst>
</file>

<file path=ppt/tags/tag58.xml><?xml version="1.0" encoding="utf-8"?>
<p:tagLst xmlns:a="http://schemas.openxmlformats.org/drawingml/2006/main" xmlns:r="http://schemas.openxmlformats.org/officeDocument/2006/relationships" xmlns:p="http://schemas.openxmlformats.org/presentationml/2006/main">
  <p:tag name="NUM" val="2"/>
</p:tagLst>
</file>

<file path=ppt/tags/tag59.xml><?xml version="1.0" encoding="utf-8"?>
<p:tagLst xmlns:a="http://schemas.openxmlformats.org/drawingml/2006/main" xmlns:r="http://schemas.openxmlformats.org/officeDocument/2006/relationships" xmlns:p="http://schemas.openxmlformats.org/presentationml/2006/main">
  <p:tag name="NUM" val="1"/>
</p:tagLst>
</file>

<file path=ppt/tags/tag6.xml><?xml version="1.0" encoding="utf-8"?>
<p:tagLst xmlns:a="http://schemas.openxmlformats.org/drawingml/2006/main" xmlns:r="http://schemas.openxmlformats.org/officeDocument/2006/relationships" xmlns:p="http://schemas.openxmlformats.org/presentationml/2006/main">
  <p:tag name="NUM" val="2"/>
</p:tagLst>
</file>

<file path=ppt/tags/tag60.xml><?xml version="1.0" encoding="utf-8"?>
<p:tagLst xmlns:a="http://schemas.openxmlformats.org/drawingml/2006/main" xmlns:r="http://schemas.openxmlformats.org/officeDocument/2006/relationships" xmlns:p="http://schemas.openxmlformats.org/presentationml/2006/main">
  <p:tag name="NUM" val="2"/>
</p:tagLst>
</file>

<file path=ppt/tags/tag7.xml><?xml version="1.0" encoding="utf-8"?>
<p:tagLst xmlns:a="http://schemas.openxmlformats.org/drawingml/2006/main" xmlns:r="http://schemas.openxmlformats.org/officeDocument/2006/relationships" xmlns:p="http://schemas.openxmlformats.org/presentationml/2006/main">
  <p:tag name="NUM" val="1"/>
</p:tagLst>
</file>

<file path=ppt/tags/tag8.xml><?xml version="1.0" encoding="utf-8"?>
<p:tagLst xmlns:a="http://schemas.openxmlformats.org/drawingml/2006/main" xmlns:r="http://schemas.openxmlformats.org/officeDocument/2006/relationships" xmlns:p="http://schemas.openxmlformats.org/presentationml/2006/main">
  <p:tag name="NUM" val="2"/>
</p:tagLst>
</file>

<file path=ppt/tags/tag9.xml><?xml version="1.0" encoding="utf-8"?>
<p:tagLst xmlns:a="http://schemas.openxmlformats.org/drawingml/2006/main" xmlns:r="http://schemas.openxmlformats.org/officeDocument/2006/relationships" xmlns:p="http://schemas.openxmlformats.org/presentationml/2006/main">
  <p:tag name="NUM" val="2"/>
</p:tagLst>
</file>

<file path=ppt/theme/theme1.xml><?xml version="1.0" encoding="utf-8"?>
<a:theme xmlns:a="http://schemas.openxmlformats.org/drawingml/2006/main" name="Gabarit_noir_Protection-Service-Intégrité_se_fr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que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Gabarit_noir_Protection-Service-Intégrité_se_fra</Template>
  <TotalTime>4812</TotalTime>
  <Words>757</Words>
  <Application>Microsoft Office PowerPoint</Application>
  <PresentationFormat>On-screen Show (4:3)</PresentationFormat>
  <Paragraphs>167</Paragraphs>
  <Slides>28</Slides>
  <Notes>28</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28</vt:i4>
      </vt:variant>
    </vt:vector>
  </HeadingPairs>
  <TitlesOfParts>
    <vt:vector size="31" baseType="lpstr">
      <vt:lpstr>Arial</vt:lpstr>
      <vt:lpstr>Calibri</vt:lpstr>
      <vt:lpstr>Gabarit_noir_Protection-Service-Intégrité_se_fra</vt:lpstr>
      <vt:lpstr>GLCC: Modifications proposées aux AQ et aux RC Pour discussion</vt:lpstr>
      <vt:lpstr>Introduction</vt:lpstr>
      <vt:lpstr> Principaux avantages des modifications proposées aux AQ et aux RC  </vt:lpstr>
      <vt:lpstr>Autres modifications récentes</vt:lpstr>
      <vt:lpstr>RC actuel (importateur)</vt:lpstr>
      <vt:lpstr>RC du courtier actuel</vt:lpstr>
      <vt:lpstr>RC de l’importateur proposé</vt:lpstr>
      <vt:lpstr>RC du courtier proposé</vt:lpstr>
      <vt:lpstr>RC du courtier proposé, avec décaissement</vt:lpstr>
      <vt:lpstr>Disposition de la « Section autres transactions » de l’AQ et du RC</vt:lpstr>
      <vt:lpstr>PowerPoint Presentation</vt:lpstr>
      <vt:lpstr>Mises à jour proposées au RC de l’importateur</vt:lpstr>
      <vt:lpstr>En-tête de l’importateur dans le RC</vt:lpstr>
      <vt:lpstr>RC de l’importateur : recensement des transactions du courtier</vt:lpstr>
      <vt:lpstr>RC de l’importateur : Section autres transactions </vt:lpstr>
      <vt:lpstr>Mises à jour proposées au RC du courtier</vt:lpstr>
      <vt:lpstr>RC du courtier : En-tête de l’importateur</vt:lpstr>
      <vt:lpstr>RC du courtier : totaux (TPS, Importateur direct)</vt:lpstr>
      <vt:lpstr>RC du courtier : Section autres transactions </vt:lpstr>
      <vt:lpstr>Mises à jour proposées pour les RC (courtiers et importateurs)</vt:lpstr>
      <vt:lpstr>RC : Section autres transactions </vt:lpstr>
      <vt:lpstr>RC : Section autres transactions </vt:lpstr>
      <vt:lpstr>RC et dates d’échéance </vt:lpstr>
      <vt:lpstr>RC et paiements </vt:lpstr>
      <vt:lpstr>RC et description détaillée des décaissements</vt:lpstr>
      <vt:lpstr>RC et paiements en trop</vt:lpstr>
      <vt:lpstr>Séance de questions</vt:lpstr>
      <vt:lpstr>Coordonnées</vt:lpstr>
    </vt:vector>
  </TitlesOfParts>
  <Company>Government of Canada / Gouvernement du Canada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Hiscocks, Matthew</dc:creator>
  <cp:lastModifiedBy>Savard, Chantal</cp:lastModifiedBy>
  <cp:revision>156</cp:revision>
  <cp:lastPrinted>2017-05-29T14:54:29Z</cp:lastPrinted>
  <dcterms:created xsi:type="dcterms:W3CDTF">2014-11-04T20:34:09Z</dcterms:created>
  <dcterms:modified xsi:type="dcterms:W3CDTF">2017-07-13T18:12:10Z</dcterms:modified>
</cp:coreProperties>
</file>